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303" r:id="rId3"/>
    <p:sldId id="257" r:id="rId4"/>
    <p:sldId id="259" r:id="rId5"/>
    <p:sldId id="258" r:id="rId6"/>
    <p:sldId id="260" r:id="rId7"/>
    <p:sldId id="262" r:id="rId8"/>
    <p:sldId id="261" r:id="rId9"/>
    <p:sldId id="264" r:id="rId10"/>
    <p:sldId id="267" r:id="rId11"/>
    <p:sldId id="304" r:id="rId12"/>
    <p:sldId id="305" r:id="rId13"/>
    <p:sldId id="263" r:id="rId14"/>
    <p:sldId id="302" r:id="rId15"/>
    <p:sldId id="272" r:id="rId16"/>
    <p:sldId id="266" r:id="rId17"/>
    <p:sldId id="268" r:id="rId18"/>
    <p:sldId id="301" r:id="rId19"/>
    <p:sldId id="270" r:id="rId20"/>
    <p:sldId id="273" r:id="rId21"/>
    <p:sldId id="274" r:id="rId22"/>
    <p:sldId id="275" r:id="rId23"/>
    <p:sldId id="276" r:id="rId24"/>
    <p:sldId id="278" r:id="rId25"/>
    <p:sldId id="281" r:id="rId26"/>
    <p:sldId id="279" r:id="rId27"/>
    <p:sldId id="282" r:id="rId28"/>
    <p:sldId id="291" r:id="rId29"/>
    <p:sldId id="283" r:id="rId30"/>
    <p:sldId id="284" r:id="rId31"/>
    <p:sldId id="285" r:id="rId32"/>
    <p:sldId id="286" r:id="rId33"/>
    <p:sldId id="287" r:id="rId34"/>
    <p:sldId id="288" r:id="rId35"/>
    <p:sldId id="292" r:id="rId36"/>
    <p:sldId id="289" r:id="rId37"/>
    <p:sldId id="290" r:id="rId38"/>
    <p:sldId id="293" r:id="rId39"/>
    <p:sldId id="294" r:id="rId40"/>
    <p:sldId id="295" r:id="rId41"/>
    <p:sldId id="299" r:id="rId42"/>
    <p:sldId id="296" r:id="rId43"/>
    <p:sldId id="300" r:id="rId44"/>
    <p:sldId id="297" r:id="rId45"/>
    <p:sldId id="298" r:id="rId46"/>
    <p:sldId id="280"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van Dam" initials="AvD"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585" autoAdjust="0"/>
  </p:normalViewPr>
  <p:slideViewPr>
    <p:cSldViewPr>
      <p:cViewPr>
        <p:scale>
          <a:sx n="159" d="100"/>
          <a:sy n="159" d="100"/>
        </p:scale>
        <p:origin x="-68" y="-372"/>
      </p:cViewPr>
      <p:guideLst>
        <p:guide orient="horz" pos="1620"/>
        <p:guide pos="2880"/>
      </p:guideLst>
    </p:cSldViewPr>
  </p:slideViewPr>
  <p:outlineViewPr>
    <p:cViewPr>
      <p:scale>
        <a:sx n="33" d="100"/>
        <a:sy n="33" d="100"/>
      </p:scale>
      <p:origin x="48" y="293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662F4C-9AAA-4479-A5E2-76E0FE982E2B}" type="datetimeFigureOut">
              <a:rPr lang="en-US" smtClean="0"/>
              <a:pPr/>
              <a:t>11/6/2012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7D4A63-75AB-4757-B076-5C5E083B3B0E}" type="slidenum">
              <a:rPr lang="en-US" smtClean="0"/>
              <a:pPr/>
              <a:t>‹#›</a:t>
            </a:fld>
            <a:endParaRPr lang="en-US"/>
          </a:p>
        </p:txBody>
      </p:sp>
    </p:spTree>
    <p:extLst>
      <p:ext uri="{BB962C8B-B14F-4D97-AF65-F5344CB8AC3E}">
        <p14:creationId xmlns:p14="http://schemas.microsoft.com/office/powerpoint/2010/main" val="258625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7D4A63-75AB-4757-B076-5C5E083B3B0E}" type="slidenum">
              <a:rPr lang="en-US" smtClean="0"/>
              <a:pPr/>
              <a:t>1</a:t>
            </a:fld>
            <a:endParaRPr lang="en-US"/>
          </a:p>
        </p:txBody>
      </p:sp>
    </p:spTree>
    <p:extLst>
      <p:ext uri="{BB962C8B-B14F-4D97-AF65-F5344CB8AC3E}">
        <p14:creationId xmlns:p14="http://schemas.microsoft.com/office/powerpoint/2010/main" val="2896663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7D4A63-75AB-4757-B076-5C5E083B3B0E}" type="slidenum">
              <a:rPr lang="en-US" smtClean="0"/>
              <a:pPr/>
              <a:t>38</a:t>
            </a:fld>
            <a:endParaRPr lang="en-US"/>
          </a:p>
        </p:txBody>
      </p:sp>
    </p:spTree>
    <p:extLst>
      <p:ext uri="{BB962C8B-B14F-4D97-AF65-F5344CB8AC3E}">
        <p14:creationId xmlns:p14="http://schemas.microsoft.com/office/powerpoint/2010/main" val="3414169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7D4A63-75AB-4757-B076-5C5E083B3B0E}" type="slidenum">
              <a:rPr lang="en-US" smtClean="0"/>
              <a:pPr/>
              <a:t>40</a:t>
            </a:fld>
            <a:endParaRPr lang="en-US"/>
          </a:p>
        </p:txBody>
      </p:sp>
    </p:spTree>
    <p:extLst>
      <p:ext uri="{BB962C8B-B14F-4D97-AF65-F5344CB8AC3E}">
        <p14:creationId xmlns:p14="http://schemas.microsoft.com/office/powerpoint/2010/main" val="249289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7D4A63-75AB-4757-B076-5C5E083B3B0E}" type="slidenum">
              <a:rPr lang="en-US" smtClean="0"/>
              <a:pPr/>
              <a:t>3</a:t>
            </a:fld>
            <a:endParaRPr lang="en-US"/>
          </a:p>
        </p:txBody>
      </p:sp>
    </p:spTree>
    <p:extLst>
      <p:ext uri="{BB962C8B-B14F-4D97-AF65-F5344CB8AC3E}">
        <p14:creationId xmlns:p14="http://schemas.microsoft.com/office/powerpoint/2010/main" val="982867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7D4A63-75AB-4757-B076-5C5E083B3B0E}" type="slidenum">
              <a:rPr lang="en-US" smtClean="0"/>
              <a:pPr/>
              <a:t>5</a:t>
            </a:fld>
            <a:endParaRPr lang="en-US"/>
          </a:p>
        </p:txBody>
      </p:sp>
    </p:spTree>
    <p:extLst>
      <p:ext uri="{BB962C8B-B14F-4D97-AF65-F5344CB8AC3E}">
        <p14:creationId xmlns:p14="http://schemas.microsoft.com/office/powerpoint/2010/main" val="2853916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7D4A63-75AB-4757-B076-5C5E083B3B0E}" type="slidenum">
              <a:rPr lang="en-US" smtClean="0"/>
              <a:pPr/>
              <a:t>7</a:t>
            </a:fld>
            <a:endParaRPr lang="en-US"/>
          </a:p>
        </p:txBody>
      </p:sp>
    </p:spTree>
    <p:extLst>
      <p:ext uri="{BB962C8B-B14F-4D97-AF65-F5344CB8AC3E}">
        <p14:creationId xmlns:p14="http://schemas.microsoft.com/office/powerpoint/2010/main" val="1463849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7D4A63-75AB-4757-B076-5C5E083B3B0E}" type="slidenum">
              <a:rPr lang="en-US" smtClean="0"/>
              <a:pPr/>
              <a:t>9</a:t>
            </a:fld>
            <a:endParaRPr lang="en-US"/>
          </a:p>
        </p:txBody>
      </p:sp>
    </p:spTree>
    <p:extLst>
      <p:ext uri="{BB962C8B-B14F-4D97-AF65-F5344CB8AC3E}">
        <p14:creationId xmlns:p14="http://schemas.microsoft.com/office/powerpoint/2010/main" val="1865626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7D4A63-75AB-4757-B076-5C5E083B3B0E}" type="slidenum">
              <a:rPr lang="en-US" smtClean="0"/>
              <a:pPr/>
              <a:t>10</a:t>
            </a:fld>
            <a:endParaRPr lang="en-US"/>
          </a:p>
        </p:txBody>
      </p:sp>
    </p:spTree>
    <p:extLst>
      <p:ext uri="{BB962C8B-B14F-4D97-AF65-F5344CB8AC3E}">
        <p14:creationId xmlns:p14="http://schemas.microsoft.com/office/powerpoint/2010/main" val="236764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7D4A63-75AB-4757-B076-5C5E083B3B0E}" type="slidenum">
              <a:rPr lang="en-US" smtClean="0"/>
              <a:pPr/>
              <a:t>13</a:t>
            </a:fld>
            <a:endParaRPr lang="en-US"/>
          </a:p>
        </p:txBody>
      </p:sp>
    </p:spTree>
    <p:extLst>
      <p:ext uri="{BB962C8B-B14F-4D97-AF65-F5344CB8AC3E}">
        <p14:creationId xmlns:p14="http://schemas.microsoft.com/office/powerpoint/2010/main" val="1029273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7D4A63-75AB-4757-B076-5C5E083B3B0E}" type="slidenum">
              <a:rPr lang="en-US" smtClean="0"/>
              <a:pPr/>
              <a:t>15</a:t>
            </a:fld>
            <a:endParaRPr lang="en-US"/>
          </a:p>
        </p:txBody>
      </p:sp>
    </p:spTree>
    <p:extLst>
      <p:ext uri="{BB962C8B-B14F-4D97-AF65-F5344CB8AC3E}">
        <p14:creationId xmlns:p14="http://schemas.microsoft.com/office/powerpoint/2010/main" val="332124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7D4A63-75AB-4757-B076-5C5E083B3B0E}" type="slidenum">
              <a:rPr lang="en-US" smtClean="0"/>
              <a:pPr/>
              <a:t>18</a:t>
            </a:fld>
            <a:endParaRPr lang="en-US"/>
          </a:p>
        </p:txBody>
      </p:sp>
    </p:spTree>
    <p:extLst>
      <p:ext uri="{BB962C8B-B14F-4D97-AF65-F5344CB8AC3E}">
        <p14:creationId xmlns:p14="http://schemas.microsoft.com/office/powerpoint/2010/main" val="686728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1.xml"/><Relationship Id="rId4" Type="http://schemas.openxmlformats.org/officeDocument/2006/relationships/tags" Target="../tags/tag4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custDataLst>
              <p:tags r:id="rId1"/>
            </p:custDataLst>
          </p:nvPr>
        </p:nvSpPr>
        <p:spPr>
          <a:xfrm>
            <a:off x="457202" y="2736056"/>
            <a:ext cx="8229599" cy="960120"/>
          </a:xfrm>
          <a:prstGeom prst="rect">
            <a:avLst/>
          </a:prstGeom>
        </p:spPr>
        <p:txBody>
          <a:bodyPr anchor="b" anchorCtr="0"/>
          <a:lstStyle>
            <a:lvl1pPr algn="l">
              <a:defRPr sz="3200" b="0">
                <a:solidFill>
                  <a:schemeClr val="tx1"/>
                </a:solidFill>
              </a:defRPr>
            </a:lvl1pPr>
          </a:lstStyle>
          <a:p>
            <a:r>
              <a:rPr kumimoji="0" lang="en-US" smtClean="0"/>
              <a:t>Click to edit Master title style</a:t>
            </a:r>
            <a:endParaRPr kumimoji="0" lang="en-US" dirty="0"/>
          </a:p>
        </p:txBody>
      </p:sp>
      <p:sp>
        <p:nvSpPr>
          <p:cNvPr id="9" name="Subtitle 8"/>
          <p:cNvSpPr>
            <a:spLocks noGrp="1"/>
          </p:cNvSpPr>
          <p:nvPr>
            <p:ph type="subTitle" idx="1"/>
            <p:custDataLst>
              <p:tags r:id="rId2"/>
            </p:custDataLst>
          </p:nvPr>
        </p:nvSpPr>
        <p:spPr>
          <a:xfrm>
            <a:off x="457202" y="3786188"/>
            <a:ext cx="8229600" cy="514350"/>
          </a:xfrm>
        </p:spPr>
        <p:txBody>
          <a:bodyPr/>
          <a:lstStyle>
            <a:lvl1pPr marL="0" indent="0" algn="l">
              <a:buNone/>
              <a:defRPr sz="2000" b="0">
                <a:solidFill>
                  <a:schemeClr val="accent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 name="Rectangle 1"/>
          <p:cNvSpPr/>
          <p:nvPr>
            <p:custDataLst>
              <p:tags r:id="rId3"/>
            </p:custDataLst>
          </p:nvPr>
        </p:nvSpPr>
        <p:spPr>
          <a:xfrm>
            <a:off x="457201" y="514350"/>
            <a:ext cx="82423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8" name="Straight Connector 17"/>
          <p:cNvSpPr>
            <a:spLocks noChangeShapeType="1"/>
          </p:cNvSpPr>
          <p:nvPr>
            <p:custDataLst>
              <p:tags r:id="rId4"/>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b="0"/>
          </a:p>
        </p:txBody>
      </p:sp>
      <p:sp>
        <p:nvSpPr>
          <p:cNvPr id="19" name="Footer Placeholder 5"/>
          <p:cNvSpPr>
            <a:spLocks noGrp="1"/>
          </p:cNvSpPr>
          <p:nvPr>
            <p:ph type="ftr" sz="quarter" idx="3"/>
            <p:custDataLst>
              <p:tags r:id="rId5"/>
            </p:custDataLst>
          </p:nvPr>
        </p:nvSpPr>
        <p:spPr>
          <a:xfrm>
            <a:off x="2133600" y="4800601"/>
            <a:ext cx="5257800" cy="240983"/>
          </a:xfrm>
          <a:prstGeom prst="rect">
            <a:avLst/>
          </a:prstGeom>
          <a:noFill/>
        </p:spPr>
        <p:txBody>
          <a:bodyPr/>
          <a:lstStyle>
            <a:lvl1pPr algn="l">
              <a:defRPr sz="1400" b="0">
                <a:solidFill>
                  <a:schemeClr val="tx1"/>
                </a:solidFill>
              </a:defRPr>
            </a:lvl1pPr>
          </a:lstStyle>
          <a:p>
            <a:r>
              <a:rPr lang="en-US" smtClean="0"/>
              <a:t>10 / 4 / 2012                                                                                                              / 46</a:t>
            </a:r>
            <a:endParaRPr lang="en-US"/>
          </a:p>
        </p:txBody>
      </p:sp>
      <p:sp>
        <p:nvSpPr>
          <p:cNvPr id="20" name="Slide Number Placeholder 6"/>
          <p:cNvSpPr>
            <a:spLocks noGrp="1"/>
          </p:cNvSpPr>
          <p:nvPr>
            <p:ph type="sldNum" sz="quarter" idx="4"/>
            <p:custDataLst>
              <p:tags r:id="rId6"/>
            </p:custDataLst>
          </p:nvPr>
        </p:nvSpPr>
        <p:spPr>
          <a:xfrm>
            <a:off x="7467600" y="4800600"/>
            <a:ext cx="1219200" cy="238601"/>
          </a:xfrm>
          <a:prstGeom prst="rect">
            <a:avLst/>
          </a:prstGeom>
          <a:noFill/>
        </p:spPr>
        <p:txBody>
          <a:bodyPr/>
          <a:lstStyle>
            <a:lvl1pPr algn="r">
              <a:defRPr sz="1400" b="0">
                <a:solidFill>
                  <a:schemeClr val="tx1"/>
                </a:solidFill>
              </a:defRPr>
            </a:lvl1pPr>
          </a:lstStyle>
          <a:p>
            <a:fld id="{5CF30DA4-14BE-4F54-B0A8-ED9171CFD0A8}" type="slidenum">
              <a:rPr lang="en-US" smtClean="0"/>
              <a:pPr/>
              <a:t>‹#›</a:t>
            </a:fld>
            <a:r>
              <a:rPr lang="en-US" dirty="0" smtClean="0"/>
              <a:t> / 46</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457200" y="1085850"/>
            <a:ext cx="8229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Straight Connector 14"/>
          <p:cNvSpPr>
            <a:spLocks noChangeShapeType="1"/>
          </p:cNvSpPr>
          <p:nvPr>
            <p:custDataLst>
              <p:tags r:id="rId2"/>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ooter Placeholder 5"/>
          <p:cNvSpPr>
            <a:spLocks noGrp="1"/>
          </p:cNvSpPr>
          <p:nvPr>
            <p:ph type="ftr" sz="quarter" idx="3"/>
            <p:custDataLst>
              <p:tags r:id="rId3"/>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10 / 4 / 2012                                                                                                              / 46</a:t>
            </a:r>
            <a:endParaRPr lang="en-US"/>
          </a:p>
        </p:txBody>
      </p:sp>
      <p:sp>
        <p:nvSpPr>
          <p:cNvPr id="17" name="Slide Number Placeholder 6"/>
          <p:cNvSpPr>
            <a:spLocks noGrp="1"/>
          </p:cNvSpPr>
          <p:nvPr>
            <p:ph type="sldNum" sz="quarter" idx="4"/>
            <p:custDataLst>
              <p:tags r:id="rId4"/>
            </p:custDataLst>
          </p:nvPr>
        </p:nvSpPr>
        <p:spPr>
          <a:xfrm>
            <a:off x="7467600" y="4800600"/>
            <a:ext cx="1219200" cy="238601"/>
          </a:xfrm>
          <a:prstGeom prst="rect">
            <a:avLst/>
          </a:prstGeom>
          <a:noFill/>
        </p:spPr>
        <p:txBody>
          <a:bodyPr/>
          <a:lstStyle>
            <a:lvl1pPr algn="r">
              <a:defRPr sz="1400">
                <a:solidFill>
                  <a:schemeClr val="tx1"/>
                </a:solidFill>
              </a:defRPr>
            </a:lvl1pPr>
          </a:lstStyle>
          <a:p>
            <a:fld id="{5CF30DA4-14BE-4F54-B0A8-ED9171CFD0A8}" type="slidenum">
              <a:rPr lang="en-US" smtClean="0"/>
              <a:pPr/>
              <a:t>‹#›</a:t>
            </a:fld>
            <a:endParaRPr lang="en-US"/>
          </a:p>
        </p:txBody>
      </p:sp>
      <p:sp>
        <p:nvSpPr>
          <p:cNvPr id="11" name="Title 10"/>
          <p:cNvSpPr>
            <a:spLocks noGrp="1"/>
          </p:cNvSpPr>
          <p:nvPr>
            <p:ph type="title"/>
            <p:custDataLst>
              <p:tags r:id="rId5"/>
            </p:custDataLst>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219200" y="2228850"/>
            <a:ext cx="6858000" cy="800100"/>
          </a:xfrm>
          <a:prstGeom prst="rect">
            <a:avLst/>
          </a:prstGeom>
        </p:spPr>
        <p:txBody>
          <a:bodyPr anchor="t" anchorCtr="0"/>
          <a:lstStyle>
            <a:lvl1pPr algn="r">
              <a:buNone/>
              <a:defRPr sz="3200" b="0" cap="none" baseline="0">
                <a:solidFill>
                  <a:schemeClr val="tx1"/>
                </a:solidFill>
              </a:defRPr>
            </a:lvl1pPr>
          </a:lstStyle>
          <a:p>
            <a:r>
              <a:rPr kumimoji="0" lang="en-US" smtClean="0"/>
              <a:t>Click to edit Master title style</a:t>
            </a:r>
            <a:endParaRPr kumimoji="0" lang="en-US" dirty="0"/>
          </a:p>
        </p:txBody>
      </p:sp>
      <p:sp>
        <p:nvSpPr>
          <p:cNvPr id="3" name="Text Placeholder 2"/>
          <p:cNvSpPr>
            <a:spLocks noGrp="1"/>
          </p:cNvSpPr>
          <p:nvPr>
            <p:ph type="body" idx="1"/>
            <p:custDataLst>
              <p:tags r:id="rId2"/>
            </p:custDataLst>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custDataLst>
              <p:tags r:id="rId3"/>
            </p:custDataLst>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custDataLst>
              <p:tags r:id="rId4"/>
            </p:custDataLst>
          </p:nvPr>
        </p:nvSpPr>
        <p:spPr>
          <a:xfrm>
            <a:off x="2898648" y="4766310"/>
            <a:ext cx="3474720" cy="274320"/>
          </a:xfrm>
          <a:prstGeom prst="rect">
            <a:avLst/>
          </a:prstGeom>
        </p:spPr>
        <p:txBody>
          <a:bodyPr/>
          <a:lstStyle/>
          <a:p>
            <a:r>
              <a:rPr lang="en-US" smtClean="0"/>
              <a:t>10 / 4 / 2012                                                                                                              / 46</a:t>
            </a:r>
            <a:endParaRPr lang="en-US"/>
          </a:p>
        </p:txBody>
      </p:sp>
      <p:sp>
        <p:nvSpPr>
          <p:cNvPr id="6" name="Slide Number Placeholder 5"/>
          <p:cNvSpPr>
            <a:spLocks noGrp="1"/>
          </p:cNvSpPr>
          <p:nvPr>
            <p:ph type="sldNum" sz="quarter" idx="12"/>
            <p:custDataLst>
              <p:tags r:id="rId5"/>
            </p:custDataLst>
          </p:nvPr>
        </p:nvSpPr>
        <p:spPr>
          <a:xfrm>
            <a:off x="1069848" y="4766310"/>
            <a:ext cx="1520952" cy="274320"/>
          </a:xfrm>
          <a:prstGeom prst="rect">
            <a:avLst/>
          </a:prstGeom>
        </p:spPr>
        <p:txBody>
          <a:bodyPr/>
          <a:lstStyle/>
          <a:p>
            <a:fld id="{5CF30DA4-14BE-4F54-B0A8-ED9171CFD0A8}" type="slidenum">
              <a:rPr lang="en-US" smtClean="0"/>
              <a:pPr/>
              <a:t>‹#›</a:t>
            </a:fld>
            <a:endParaRPr lang="en-US"/>
          </a:p>
        </p:txBody>
      </p:sp>
      <p:sp>
        <p:nvSpPr>
          <p:cNvPr id="7" name="Rectangle 6"/>
          <p:cNvSpPr/>
          <p:nvPr>
            <p:custDataLst>
              <p:tags r:id="rId6"/>
            </p:custDataLst>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custDataLst>
              <p:tags r:id="rId7"/>
            </p:custDataLst>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2" name="Straight Connector 11"/>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10 / 4 / 2012                                                                                                              / 46</a:t>
            </a:r>
            <a:endParaRPr lang="en-US"/>
          </a:p>
        </p:txBody>
      </p:sp>
      <p:sp>
        <p:nvSpPr>
          <p:cNvPr id="14"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5CF30DA4-14BE-4F54-B0A8-ED9171CFD0A8}" type="slidenum">
              <a:rPr lang="en-US" smtClean="0"/>
              <a:pPr/>
              <a:t>‹#›</a:t>
            </a:fld>
            <a:endParaRPr lang="en-US"/>
          </a:p>
        </p:txBody>
      </p:sp>
      <p:sp>
        <p:nvSpPr>
          <p:cNvPr id="18" name="Content Placeholder 7"/>
          <p:cNvSpPr>
            <a:spLocks noGrp="1"/>
          </p:cNvSpPr>
          <p:nvPr>
            <p:ph sz="quarter" idx="1"/>
            <p:custDataLst>
              <p:tags r:id="rId4"/>
            </p:custDataLst>
          </p:nvPr>
        </p:nvSpPr>
        <p:spPr>
          <a:xfrm>
            <a:off x="457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9" name="Content Placeholder 7"/>
          <p:cNvSpPr>
            <a:spLocks noGrp="1"/>
          </p:cNvSpPr>
          <p:nvPr>
            <p:ph sz="quarter" idx="10"/>
            <p:custDataLst>
              <p:tags r:id="rId5"/>
            </p:custDataLst>
          </p:nvPr>
        </p:nvSpPr>
        <p:spPr>
          <a:xfrm>
            <a:off x="4648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21" name="Title 20"/>
          <p:cNvSpPr>
            <a:spLocks noGrp="1"/>
          </p:cNvSpPr>
          <p:nvPr>
            <p:ph type="title"/>
            <p:custDataLst>
              <p:tags r:id="rId6"/>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custDataLst>
              <p:tags r:id="rId1"/>
            </p:custDataLst>
          </p:nvPr>
        </p:nvSpPr>
        <p:spPr>
          <a:xfrm>
            <a:off x="457200" y="1085850"/>
            <a:ext cx="4038600" cy="285750"/>
          </a:xfrm>
          <a:noFill/>
          <a:ln>
            <a:noFill/>
          </a:ln>
        </p:spPr>
        <p:txBody>
          <a:bodyPr lIns="91440" anchor="b" anchorCtr="0">
            <a:no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custDataLst>
              <p:tags r:id="rId2"/>
            </p:custDataLst>
          </p:nvPr>
        </p:nvSpPr>
        <p:spPr>
          <a:xfrm>
            <a:off x="4648202" y="1085850"/>
            <a:ext cx="4041777" cy="285750"/>
          </a:xfrm>
          <a:noFill/>
          <a:ln>
            <a:noFill/>
          </a:ln>
        </p:spPr>
        <p:txBody>
          <a:bodyPr lIns="91440" anchor="b" anchorCtr="0">
            <a:norm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6" name="Straight Connector 15"/>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ooter Placeholder 5"/>
          <p:cNvSpPr>
            <a:spLocks noGrp="1"/>
          </p:cNvSpPr>
          <p:nvPr>
            <p:ph type="ftr" sz="quarter" idx="10"/>
            <p:custDataLst>
              <p:tags r:id="rId4"/>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10 / 4 / 2012                                                                                                              / 46</a:t>
            </a:r>
            <a:endParaRPr lang="en-US"/>
          </a:p>
        </p:txBody>
      </p:sp>
      <p:sp>
        <p:nvSpPr>
          <p:cNvPr id="18" name="Slide Number Placeholder 6"/>
          <p:cNvSpPr>
            <a:spLocks noGrp="1"/>
          </p:cNvSpPr>
          <p:nvPr>
            <p:ph type="sldNum" sz="quarter" idx="11"/>
            <p:custDataLst>
              <p:tags r:id="rId5"/>
            </p:custDataLst>
          </p:nvPr>
        </p:nvSpPr>
        <p:spPr>
          <a:xfrm>
            <a:off x="7467600" y="4800600"/>
            <a:ext cx="1219200" cy="238601"/>
          </a:xfrm>
          <a:prstGeom prst="rect">
            <a:avLst/>
          </a:prstGeom>
          <a:noFill/>
        </p:spPr>
        <p:txBody>
          <a:bodyPr/>
          <a:lstStyle>
            <a:lvl1pPr algn="r">
              <a:defRPr sz="1400">
                <a:solidFill>
                  <a:schemeClr val="tx1"/>
                </a:solidFill>
              </a:defRPr>
            </a:lvl1pPr>
          </a:lstStyle>
          <a:p>
            <a:fld id="{5CF30DA4-14BE-4F54-B0A8-ED9171CFD0A8}" type="slidenum">
              <a:rPr lang="en-US" smtClean="0"/>
              <a:pPr/>
              <a:t>‹#›</a:t>
            </a:fld>
            <a:endParaRPr lang="en-US"/>
          </a:p>
        </p:txBody>
      </p:sp>
      <p:sp>
        <p:nvSpPr>
          <p:cNvPr id="12" name="Content Placeholder 7"/>
          <p:cNvSpPr>
            <a:spLocks noGrp="1"/>
          </p:cNvSpPr>
          <p:nvPr>
            <p:ph sz="quarter" idx="12"/>
            <p:custDataLst>
              <p:tags r:id="rId6"/>
            </p:custDataLst>
          </p:nvPr>
        </p:nvSpPr>
        <p:spPr>
          <a:xfrm>
            <a:off x="457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4" name="Content Placeholder 7"/>
          <p:cNvSpPr>
            <a:spLocks noGrp="1"/>
          </p:cNvSpPr>
          <p:nvPr>
            <p:ph sz="quarter" idx="13"/>
            <p:custDataLst>
              <p:tags r:id="rId7"/>
            </p:custDataLst>
          </p:nvPr>
        </p:nvSpPr>
        <p:spPr>
          <a:xfrm>
            <a:off x="4648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Title 14"/>
          <p:cNvSpPr>
            <a:spLocks noGrp="1"/>
          </p:cNvSpPr>
          <p:nvPr>
            <p:ph type="title"/>
            <p:custDataLst>
              <p:tags r:id="rId8"/>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10 / 4 / 2012                                                                                                              / 46</a:t>
            </a:r>
            <a:endParaRPr lang="en-US"/>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5CF30DA4-14BE-4F54-B0A8-ED9171CFD0A8}" type="slidenum">
              <a:rPr lang="en-US" smtClean="0"/>
              <a:pPr/>
              <a:t>‹#›</a:t>
            </a:fld>
            <a:endParaRPr lang="en-US"/>
          </a:p>
        </p:txBody>
      </p:sp>
      <p:sp>
        <p:nvSpPr>
          <p:cNvPr id="8" name="Title 7"/>
          <p:cNvSpPr>
            <a:spLocks noGrp="1"/>
          </p:cNvSpPr>
          <p:nvPr>
            <p:ph type="title"/>
            <p:custDataLst>
              <p:tags r:id="rId4"/>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10 / 4 / 2012                                                                                                              / 46</a:t>
            </a:r>
            <a:endParaRPr lang="en-US"/>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5CF30DA4-14BE-4F54-B0A8-ED9171CFD0A8}"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324600" y="228600"/>
            <a:ext cx="2362200" cy="628650"/>
          </a:xfrm>
          <a:prstGeom prst="rect">
            <a:avLst/>
          </a:prstGeom>
        </p:spPr>
        <p:txBody>
          <a:bodyPr anchor="b" anchorCtr="0">
            <a:noAutofit/>
          </a:bodyPr>
          <a:lstStyle>
            <a:lvl1pPr algn="l">
              <a:buNone/>
              <a:defRPr sz="2000" b="0">
                <a:solidFill>
                  <a:srgbClr val="C00000"/>
                </a:solidFill>
                <a:latin typeface="+mn-lt"/>
                <a:ea typeface="+mn-ea"/>
                <a:cs typeface="+mn-cs"/>
              </a:defRPr>
            </a:lvl1pPr>
          </a:lstStyle>
          <a:p>
            <a:r>
              <a:rPr kumimoji="0" lang="en-US" smtClean="0"/>
              <a:t>Click to edit Master title style</a:t>
            </a:r>
            <a:endParaRPr kumimoji="0" lang="en-US" dirty="0"/>
          </a:p>
        </p:txBody>
      </p:sp>
      <p:sp>
        <p:nvSpPr>
          <p:cNvPr id="3" name="Text Placeholder 2"/>
          <p:cNvSpPr>
            <a:spLocks noGrp="1"/>
          </p:cNvSpPr>
          <p:nvPr>
            <p:ph type="body" idx="2"/>
            <p:custDataLst>
              <p:tags r:id="rId2"/>
            </p:custDataLst>
          </p:nvPr>
        </p:nvSpPr>
        <p:spPr>
          <a:xfrm>
            <a:off x="6324600" y="914402"/>
            <a:ext cx="2362200" cy="377189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custDataLst>
              <p:tags r:id="rId4"/>
            </p:custDataLst>
          </p:nvPr>
        </p:nvSpPr>
        <p:spPr bwMode="auto">
          <a:xfrm rot="5400000">
            <a:off x="3915025" y="2480310"/>
            <a:ext cx="452628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custDataLst>
              <p:tags r:id="rId5"/>
            </p:custDataLst>
          </p:nvPr>
        </p:nvSpPr>
        <p:spPr>
          <a:xfrm>
            <a:off x="457200" y="228600"/>
            <a:ext cx="5562600" cy="44577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Footer Placeholder 5"/>
          <p:cNvSpPr>
            <a:spLocks noGrp="1"/>
          </p:cNvSpPr>
          <p:nvPr>
            <p:ph type="ftr" sz="quarter" idx="3"/>
            <p:custDataLst>
              <p:tags r:id="rId6"/>
            </p:custDataLst>
          </p:nvPr>
        </p:nvSpPr>
        <p:spPr>
          <a:xfrm>
            <a:off x="457200" y="4800601"/>
            <a:ext cx="6934200" cy="240983"/>
          </a:xfrm>
          <a:prstGeom prst="rect">
            <a:avLst/>
          </a:prstGeom>
          <a:noFill/>
        </p:spPr>
        <p:txBody>
          <a:bodyPr/>
          <a:lstStyle>
            <a:lvl1pPr algn="l">
              <a:defRPr sz="1400">
                <a:solidFill>
                  <a:schemeClr val="tx1"/>
                </a:solidFill>
              </a:defRPr>
            </a:lvl1pPr>
          </a:lstStyle>
          <a:p>
            <a:r>
              <a:rPr lang="en-US" smtClean="0"/>
              <a:t>10 / 4 / 2012                                                                                                              / 46</a:t>
            </a:r>
            <a:endParaRPr lang="en-US"/>
          </a:p>
        </p:txBody>
      </p:sp>
      <p:sp>
        <p:nvSpPr>
          <p:cNvPr id="13" name="Slide Number Placeholder 6"/>
          <p:cNvSpPr>
            <a:spLocks noGrp="1"/>
          </p:cNvSpPr>
          <p:nvPr>
            <p:ph type="sldNum" sz="quarter" idx="4"/>
            <p:custDataLst>
              <p:tags r:id="rId7"/>
            </p:custDataLst>
          </p:nvPr>
        </p:nvSpPr>
        <p:spPr>
          <a:xfrm>
            <a:off x="7467600" y="4800600"/>
            <a:ext cx="1219200" cy="238601"/>
          </a:xfrm>
          <a:prstGeom prst="rect">
            <a:avLst/>
          </a:prstGeom>
          <a:noFill/>
        </p:spPr>
        <p:txBody>
          <a:bodyPr/>
          <a:lstStyle>
            <a:lvl1pPr algn="r">
              <a:defRPr sz="1400">
                <a:solidFill>
                  <a:schemeClr val="tx1"/>
                </a:solidFill>
              </a:defRPr>
            </a:lvl1pPr>
          </a:lstStyle>
          <a:p>
            <a:fld id="{5CF30DA4-14BE-4F54-B0A8-ED9171CFD0A8}"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375642"/>
            <a:ext cx="8229600" cy="506016"/>
          </a:xfrm>
          <a:prstGeom prst="rect">
            <a:avLst/>
          </a:prstGeom>
          <a:ln>
            <a:noFill/>
          </a:ln>
        </p:spPr>
        <p:txBody>
          <a:bodyPr lIns="274320" anchor="ctr"/>
          <a:lstStyle>
            <a:lvl1pPr algn="r">
              <a:buNone/>
              <a:defRPr sz="2000" b="0" cap="all" baseline="0">
                <a:solidFill>
                  <a:schemeClr val="tx1"/>
                </a:solidFill>
              </a:defRPr>
            </a:lvl1pPr>
          </a:lstStyle>
          <a:p>
            <a:r>
              <a:rPr kumimoji="0" lang="en-US" smtClean="0"/>
              <a:t>Click to edit Master title style</a:t>
            </a:r>
            <a:endParaRPr kumimoji="0" lang="en-US" dirty="0"/>
          </a:p>
        </p:txBody>
      </p:sp>
      <p:sp>
        <p:nvSpPr>
          <p:cNvPr id="3" name="Picture Placeholder 2"/>
          <p:cNvSpPr>
            <a:spLocks noGrp="1"/>
          </p:cNvSpPr>
          <p:nvPr>
            <p:ph type="pic" idx="1"/>
            <p:custDataLst>
              <p:tags r:id="rId2"/>
            </p:custDataLst>
          </p:nvPr>
        </p:nvSpPr>
        <p:spPr>
          <a:xfrm>
            <a:off x="457200" y="1428750"/>
            <a:ext cx="8229600" cy="3202686"/>
          </a:xfrm>
          <a:solidFill>
            <a:schemeClr val="bg1"/>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custDataLst>
              <p:tags r:id="rId3"/>
            </p:custDataLst>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6" name="Footer Placeholder 5"/>
          <p:cNvSpPr>
            <a:spLocks noGrp="1"/>
          </p:cNvSpPr>
          <p:nvPr>
            <p:ph type="ftr" sz="quarter" idx="11"/>
            <p:custDataLst>
              <p:tags r:id="rId4"/>
            </p:custDataLst>
          </p:nvPr>
        </p:nvSpPr>
        <p:spPr>
          <a:xfrm>
            <a:off x="457200" y="4767263"/>
            <a:ext cx="5410200" cy="274320"/>
          </a:xfrm>
          <a:prstGeom prst="rect">
            <a:avLst/>
          </a:prstGeom>
        </p:spPr>
        <p:txBody>
          <a:bodyPr/>
          <a:lstStyle/>
          <a:p>
            <a:r>
              <a:rPr lang="en-US" smtClean="0"/>
              <a:t>10 / 4 / 2012                                                                                                              / 46</a:t>
            </a:r>
            <a:endParaRPr lang="en-US"/>
          </a:p>
        </p:txBody>
      </p:sp>
      <p:sp>
        <p:nvSpPr>
          <p:cNvPr id="7" name="Slide Number Placeholder 6"/>
          <p:cNvSpPr>
            <a:spLocks noGrp="1"/>
          </p:cNvSpPr>
          <p:nvPr>
            <p:ph type="sldNum" sz="quarter" idx="12"/>
            <p:custDataLst>
              <p:tags r:id="rId5"/>
            </p:custDataLst>
          </p:nvPr>
        </p:nvSpPr>
        <p:spPr>
          <a:xfrm>
            <a:off x="5943600" y="4764881"/>
            <a:ext cx="2743200" cy="274320"/>
          </a:xfrm>
          <a:prstGeom prst="rect">
            <a:avLst/>
          </a:prstGeom>
        </p:spPr>
        <p:txBody>
          <a:bodyPr/>
          <a:lstStyle/>
          <a:p>
            <a:fld id="{5CF30DA4-14BE-4F54-B0A8-ED9171CFD0A8}" type="slidenum">
              <a:rPr lang="en-US" smtClean="0"/>
              <a:pPr/>
              <a:t>‹#›</a:t>
            </a:fld>
            <a:endParaRPr lang="en-US"/>
          </a:p>
        </p:txBody>
      </p:sp>
      <p:sp>
        <p:nvSpPr>
          <p:cNvPr id="8" name="Straight Connector 7"/>
          <p:cNvSpPr>
            <a:spLocks noChangeShapeType="1"/>
          </p:cNvSpPr>
          <p:nvPr>
            <p:custDataLst>
              <p:tags r:id="rId6"/>
            </p:custDataLst>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custDataLst>
              <p:tags r:id="rId11"/>
            </p:custDataLst>
          </p:nvPr>
        </p:nvSpPr>
        <p:spPr>
          <a:xfrm>
            <a:off x="457200" y="1028700"/>
            <a:ext cx="8229600" cy="365760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1" name="Footer Placeholder 2"/>
          <p:cNvSpPr txBox="1">
            <a:spLocks/>
          </p:cNvSpPr>
          <p:nvPr>
            <p:custDataLst>
              <p:tags r:id="rId12"/>
            </p:custDataLst>
          </p:nvPr>
        </p:nvSpPr>
        <p:spPr>
          <a:xfrm>
            <a:off x="457200" y="228600"/>
            <a:ext cx="8229600" cy="228600"/>
          </a:xfrm>
          <a:prstGeom prst="rect">
            <a:avLst/>
          </a:prstGeom>
          <a:solidFill>
            <a:schemeClr val="bg1"/>
          </a:solidFill>
          <a:ln>
            <a:noFill/>
          </a:ln>
        </p:spPr>
        <p:txBody>
          <a:bodyPr vert="horz"/>
          <a:lstStyle>
            <a:defPPr>
              <a:defRPr lang="en-US"/>
            </a:defPPr>
            <a:lvl1pPr marL="0" algn="r"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en-US" b="0" kern="1000" spc="100" dirty="0" smtClean="0">
                <a:solidFill>
                  <a:schemeClr val="tx1">
                    <a:lumMod val="50000"/>
                    <a:lumOff val="50000"/>
                  </a:schemeClr>
                </a:solidFill>
                <a:latin typeface="+mj-lt"/>
                <a:cs typeface="Segoe UI" pitchFamily="34" charset="0"/>
              </a:rPr>
              <a:t>CS123</a:t>
            </a:r>
            <a:r>
              <a:rPr lang="en-US" b="0" kern="1000" spc="100" baseline="0" dirty="0" smtClean="0">
                <a:solidFill>
                  <a:schemeClr val="tx1">
                    <a:lumMod val="50000"/>
                    <a:lumOff val="50000"/>
                  </a:schemeClr>
                </a:solidFill>
                <a:latin typeface="+mj-lt"/>
                <a:cs typeface="Segoe UI" pitchFamily="34" charset="0"/>
              </a:rPr>
              <a:t> | </a:t>
            </a:r>
            <a:r>
              <a:rPr lang="en-US" b="0" kern="1000" spc="100" dirty="0" smtClean="0">
                <a:solidFill>
                  <a:schemeClr val="tx1">
                    <a:lumMod val="50000"/>
                    <a:lumOff val="50000"/>
                  </a:schemeClr>
                </a:solidFill>
                <a:latin typeface="+mj-lt"/>
                <a:cs typeface="Segoe UI" pitchFamily="34" charset="0"/>
              </a:rPr>
              <a:t>INTRODUCTION</a:t>
            </a:r>
            <a:r>
              <a:rPr lang="en-US" b="0" kern="1000" spc="100" baseline="0" dirty="0" smtClean="0">
                <a:solidFill>
                  <a:schemeClr val="tx1">
                    <a:lumMod val="50000"/>
                    <a:lumOff val="50000"/>
                  </a:schemeClr>
                </a:solidFill>
                <a:latin typeface="+mj-lt"/>
                <a:cs typeface="Segoe UI" pitchFamily="34" charset="0"/>
              </a:rPr>
              <a:t> TO COMPUTER GRAPHICS</a:t>
            </a:r>
            <a:endParaRPr lang="en-US" b="0" kern="1000" spc="100" dirty="0">
              <a:solidFill>
                <a:schemeClr val="tx1">
                  <a:lumMod val="50000"/>
                  <a:lumOff val="50000"/>
                </a:schemeClr>
              </a:solidFill>
              <a:latin typeface="+mj-lt"/>
              <a:cs typeface="Segoe UI" pitchFamily="34" charset="0"/>
            </a:endParaRPr>
          </a:p>
        </p:txBody>
      </p:sp>
      <p:sp>
        <p:nvSpPr>
          <p:cNvPr id="24" name="Footer Placeholder 5"/>
          <p:cNvSpPr>
            <a:spLocks noGrp="1"/>
          </p:cNvSpPr>
          <p:nvPr>
            <p:ph type="ftr" sz="quarter" idx="3"/>
            <p:custDataLst>
              <p:tags r:id="rId13"/>
            </p:custDataLst>
          </p:nvPr>
        </p:nvSpPr>
        <p:spPr>
          <a:xfrm>
            <a:off x="2135872" y="4800601"/>
            <a:ext cx="5105400" cy="240983"/>
          </a:xfrm>
          <a:prstGeom prst="rect">
            <a:avLst/>
          </a:prstGeom>
          <a:noFill/>
        </p:spPr>
        <p:txBody>
          <a:bodyPr/>
          <a:lstStyle>
            <a:lvl1pPr algn="l">
              <a:defRPr sz="1400" b="0">
                <a:solidFill>
                  <a:schemeClr val="tx1"/>
                </a:solidFill>
                <a:latin typeface="+mj-lt"/>
              </a:defRPr>
            </a:lvl1pPr>
          </a:lstStyle>
          <a:p>
            <a:r>
              <a:rPr lang="en-US" smtClean="0"/>
              <a:t>10 / 4 / 2012                                                                                                              / 46</a:t>
            </a:r>
            <a:endParaRPr lang="en-US"/>
          </a:p>
        </p:txBody>
      </p:sp>
      <p:sp>
        <p:nvSpPr>
          <p:cNvPr id="25" name="Slide Number Placeholder 6"/>
          <p:cNvSpPr>
            <a:spLocks noGrp="1"/>
          </p:cNvSpPr>
          <p:nvPr>
            <p:ph type="sldNum" sz="quarter" idx="4"/>
            <p:custDataLst>
              <p:tags r:id="rId14"/>
            </p:custDataLst>
          </p:nvPr>
        </p:nvSpPr>
        <p:spPr>
          <a:xfrm>
            <a:off x="7467600" y="4800600"/>
            <a:ext cx="1219200" cy="238601"/>
          </a:xfrm>
          <a:prstGeom prst="rect">
            <a:avLst/>
          </a:prstGeom>
          <a:noFill/>
        </p:spPr>
        <p:txBody>
          <a:bodyPr/>
          <a:lstStyle>
            <a:lvl1pPr algn="r">
              <a:defRPr sz="1400" b="0">
                <a:solidFill>
                  <a:schemeClr val="tx1"/>
                </a:solidFill>
                <a:latin typeface="+mj-lt"/>
              </a:defRPr>
            </a:lvl1pPr>
          </a:lstStyle>
          <a:p>
            <a:fld id="{5CF30DA4-14BE-4F54-B0A8-ED9171CFD0A8}" type="slidenum">
              <a:rPr lang="en-US" smtClean="0"/>
              <a:pPr/>
              <a:t>‹#›</a:t>
            </a:fld>
            <a:endParaRPr lang="en-US"/>
          </a:p>
        </p:txBody>
      </p:sp>
      <p:sp>
        <p:nvSpPr>
          <p:cNvPr id="4" name="Rectangle 3"/>
          <p:cNvSpPr/>
          <p:nvPr>
            <p:custDataLst>
              <p:tags r:id="rId15"/>
            </p:custDataLst>
          </p:nvPr>
        </p:nvSpPr>
        <p:spPr>
          <a:xfrm>
            <a:off x="457200" y="4800601"/>
            <a:ext cx="1752600" cy="307777"/>
          </a:xfrm>
          <a:prstGeom prst="rect">
            <a:avLst/>
          </a:prstGeom>
        </p:spPr>
        <p:txBody>
          <a:bodyPr wrap="square">
            <a:spAutoFit/>
          </a:bodyPr>
          <a:lstStyle/>
          <a:p>
            <a:r>
              <a:rPr lang="en-US" sz="1400" b="0" dirty="0" smtClean="0">
                <a:solidFill>
                  <a:schemeClr val="tx1">
                    <a:lumMod val="50000"/>
                    <a:lumOff val="50000"/>
                  </a:schemeClr>
                </a:solidFill>
                <a:latin typeface="+mj-lt"/>
              </a:rPr>
              <a:t>Andries van Dam</a:t>
            </a:r>
            <a:endParaRPr lang="en-US" sz="1400" b="0" dirty="0">
              <a:solidFill>
                <a:schemeClr val="tx1">
                  <a:lumMod val="50000"/>
                  <a:lumOff val="50000"/>
                </a:schemeClr>
              </a:solidFill>
              <a:latin typeface="+mj-lt"/>
            </a:endParaRPr>
          </a:p>
        </p:txBody>
      </p:sp>
      <p:sp>
        <p:nvSpPr>
          <p:cNvPr id="16" name="Title Placeholder 15"/>
          <p:cNvSpPr>
            <a:spLocks noGrp="1"/>
          </p:cNvSpPr>
          <p:nvPr>
            <p:ph type="title"/>
            <p:custDataLst>
              <p:tags r:id="rId16"/>
            </p:custDataLst>
          </p:nvPr>
        </p:nvSpPr>
        <p:spPr>
          <a:xfrm>
            <a:off x="457200" y="514350"/>
            <a:ext cx="8229600" cy="4572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iming>
    <p:tnLst>
      <p:par>
        <p:cTn id="1" dur="indefinite" restart="never" nodeType="tmRoot"/>
      </p:par>
    </p:tnLst>
  </p:timing>
  <p:hf hdr="0" dt="0"/>
  <p:txStyles>
    <p:titleStyle>
      <a:lvl1pPr algn="l" rtl="0" eaLnBrk="1" latinLnBrk="0" hangingPunct="1">
        <a:spcBef>
          <a:spcPct val="0"/>
        </a:spcBef>
        <a:buNone/>
        <a:defRPr kumimoji="0" sz="2800" b="0" kern="1200" spc="0" baseline="0">
          <a:solidFill>
            <a:srgbClr val="920000"/>
          </a:solidFill>
          <a:latin typeface="+mj-lt"/>
          <a:ea typeface="+mj-ea"/>
          <a:cs typeface="Segoe UI" pitchFamily="34" charset="0"/>
        </a:defRPr>
      </a:lvl1pPr>
    </p:titleStyle>
    <p:bodyStyle>
      <a:lvl1pPr marL="274320" indent="-274320" algn="l" rtl="0" eaLnBrk="1" latinLnBrk="0" hangingPunct="1">
        <a:spcBef>
          <a:spcPts val="600"/>
        </a:spcBef>
        <a:buClr>
          <a:schemeClr val="accent1"/>
        </a:buClr>
        <a:buSzPct val="76000"/>
        <a:buFont typeface="Wingdings 3"/>
        <a:buChar char=""/>
        <a:defRPr kumimoji="0" sz="24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0jrqBJPhqq4" TargetMode="External"/><Relationship Id="rId2" Type="http://schemas.openxmlformats.org/officeDocument/2006/relationships/hyperlink" Target="http://www.youtube.com/watch?v=YU5khzhizNI"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youtube.com/watch?v=uzNVo8NbpPI"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0.pn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hyperlink" Target="http://www.nytimes.com/2012/10/30/books/ross-kings-deconstructs-leonardo-and-the-last-supper.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41.png"/><Relationship Id="rId4" Type="http://schemas.openxmlformats.org/officeDocument/2006/relationships/image" Target="../media/image380.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wmf"/></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wmf"/></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2" y="3082866"/>
            <a:ext cx="8229599" cy="860484"/>
          </a:xfrm>
        </p:spPr>
        <p:txBody>
          <a:bodyPr>
            <a:normAutofit/>
          </a:bodyPr>
          <a:lstStyle/>
          <a:p>
            <a:r>
              <a:rPr lang="en-US" sz="4800" dirty="0" smtClean="0"/>
              <a:t>Viewing</a:t>
            </a:r>
            <a:endParaRPr lang="en-US" sz="4800" dirty="0"/>
          </a:p>
        </p:txBody>
      </p:sp>
      <p:sp>
        <p:nvSpPr>
          <p:cNvPr id="3" name="Subtitle 2"/>
          <p:cNvSpPr>
            <a:spLocks noGrp="1"/>
          </p:cNvSpPr>
          <p:nvPr>
            <p:ph type="subTitle" idx="1"/>
          </p:nvPr>
        </p:nvSpPr>
        <p:spPr>
          <a:xfrm>
            <a:off x="457202" y="3962400"/>
            <a:ext cx="8229600" cy="590550"/>
          </a:xfrm>
        </p:spPr>
        <p:txBody>
          <a:bodyPr>
            <a:normAutofit/>
          </a:bodyPr>
          <a:lstStyle/>
          <a:p>
            <a:r>
              <a:rPr lang="en-US" sz="2200" dirty="0" smtClean="0">
                <a:cs typeface="Calibri"/>
              </a:rPr>
              <a:t>Part I (History </a:t>
            </a:r>
            <a:r>
              <a:rPr lang="en-US" sz="2200" dirty="0">
                <a:cs typeface="Calibri"/>
              </a:rPr>
              <a:t>and </a:t>
            </a:r>
            <a:r>
              <a:rPr lang="en-US" sz="2200" dirty="0" smtClean="0">
                <a:cs typeface="Calibri"/>
              </a:rPr>
              <a:t>Overview of Projections)</a:t>
            </a:r>
            <a:endParaRPr lang="en-US" sz="2200" dirty="0"/>
          </a:p>
        </p:txBody>
      </p:sp>
      <p:sp>
        <p:nvSpPr>
          <p:cNvPr id="4" name="Slide Number Placeholder 3"/>
          <p:cNvSpPr>
            <a:spLocks noGrp="1"/>
          </p:cNvSpPr>
          <p:nvPr>
            <p:ph type="sldNum" sz="quarter" idx="4"/>
          </p:nvPr>
        </p:nvSpPr>
        <p:spPr/>
        <p:txBody>
          <a:bodyPr/>
          <a:lstStyle/>
          <a:p>
            <a:fld id="{5CF30DA4-14BE-4F54-B0A8-ED9171CFD0A8}" type="slidenum">
              <a:rPr lang="en-US" smtClean="0"/>
              <a:pPr/>
              <a:t>1</a:t>
            </a:fld>
            <a:endParaRPr lang="en-US"/>
          </a:p>
        </p:txBody>
      </p:sp>
      <p:pic>
        <p:nvPicPr>
          <p:cNvPr id="2050" name="Picture 2" descr="http://www.the-student.me.uk/thestudent/resources/nationals/unit%204/images/magnifying-glas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1" y="587456"/>
            <a:ext cx="1752599" cy="259389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3"/>
          </p:nvPr>
        </p:nvSpPr>
        <p:spPr>
          <a:xfrm>
            <a:off x="2133600" y="4800601"/>
            <a:ext cx="6934200" cy="240983"/>
          </a:xfrm>
        </p:spPr>
        <p:txBody>
          <a:bodyPr/>
          <a:lstStyle/>
          <a:p>
            <a:r>
              <a:rPr lang="en-US" smtClean="0"/>
              <a:t>10 / 4 / 2012                                                                                                              / 46</a:t>
            </a:r>
            <a:endParaRPr lang="en-US" dirty="0"/>
          </a:p>
        </p:txBody>
      </p:sp>
    </p:spTree>
    <p:extLst>
      <p:ext uri="{BB962C8B-B14F-4D97-AF65-F5344CB8AC3E}">
        <p14:creationId xmlns:p14="http://schemas.microsoft.com/office/powerpoint/2010/main" val="2834425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914400"/>
            <a:ext cx="4191000" cy="3771900"/>
          </a:xfrm>
        </p:spPr>
        <p:txBody>
          <a:bodyPr>
            <a:normAutofit lnSpcReduction="10000"/>
          </a:bodyPr>
          <a:lstStyle/>
          <a:p>
            <a:r>
              <a:rPr lang="en-US" sz="2000" dirty="0" smtClean="0"/>
              <a:t>Brunelleschi was reported to have used this setup to determine the accuracy of his paintings</a:t>
            </a:r>
          </a:p>
          <a:p>
            <a:r>
              <a:rPr lang="en-US" sz="2000" dirty="0" smtClean="0"/>
              <a:t>The realism of his paintings are evidence that Brunelleschi had some systematic method for determining perspective projections, although the procedure he used was never documented</a:t>
            </a:r>
          </a:p>
          <a:p>
            <a:r>
              <a:rPr lang="en-US" sz="2000" dirty="0" smtClean="0"/>
              <a:t>His illusion inspired other artists to explore linear perspective</a:t>
            </a:r>
            <a:endParaRPr lang="en-US" sz="2000" dirty="0"/>
          </a:p>
        </p:txBody>
      </p:sp>
      <p:sp>
        <p:nvSpPr>
          <p:cNvPr id="11" name="Slide Number Placeholder 10"/>
          <p:cNvSpPr>
            <a:spLocks noGrp="1"/>
          </p:cNvSpPr>
          <p:nvPr>
            <p:ph type="sldNum" sz="quarter" idx="4"/>
          </p:nvPr>
        </p:nvSpPr>
        <p:spPr/>
        <p:txBody>
          <a:bodyPr/>
          <a:lstStyle/>
          <a:p>
            <a:fld id="{5CF30DA4-14BE-4F54-B0A8-ED9171CFD0A8}" type="slidenum">
              <a:rPr lang="en-US" smtClean="0"/>
              <a:pPr/>
              <a:t>10</a:t>
            </a:fld>
            <a:endParaRPr lang="en-US"/>
          </a:p>
        </p:txBody>
      </p:sp>
      <p:sp>
        <p:nvSpPr>
          <p:cNvPr id="2" name="Title 1"/>
          <p:cNvSpPr>
            <a:spLocks noGrp="1"/>
          </p:cNvSpPr>
          <p:nvPr>
            <p:ph type="title"/>
          </p:nvPr>
        </p:nvSpPr>
        <p:spPr/>
        <p:txBody>
          <a:bodyPr>
            <a:normAutofit fontScale="90000"/>
          </a:bodyPr>
          <a:lstStyle/>
          <a:p>
            <a:r>
              <a:rPr lang="en-US" dirty="0" smtClean="0"/>
              <a:t>Brunelleschi’s Method	</a:t>
            </a:r>
            <a:endParaRPr lang="en-US" dirty="0"/>
          </a:p>
        </p:txBody>
      </p:sp>
      <p:grpSp>
        <p:nvGrpSpPr>
          <p:cNvPr id="13" name="Group 12"/>
          <p:cNvGrpSpPr/>
          <p:nvPr/>
        </p:nvGrpSpPr>
        <p:grpSpPr>
          <a:xfrm>
            <a:off x="6157412" y="285750"/>
            <a:ext cx="2605588" cy="2205071"/>
            <a:chOff x="4549220" y="566829"/>
            <a:chExt cx="2605588" cy="2205071"/>
          </a:xfrm>
        </p:grpSpPr>
        <p:pic>
          <p:nvPicPr>
            <p:cNvPr id="5" name="Picture 10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9220" y="566829"/>
              <a:ext cx="2554934" cy="220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1"/>
            <p:cNvSpPr txBox="1">
              <a:spLocks noChangeArrowheads="1"/>
            </p:cNvSpPr>
            <p:nvPr/>
          </p:nvSpPr>
          <p:spPr bwMode="auto">
            <a:xfrm>
              <a:off x="6213525" y="611420"/>
              <a:ext cx="941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ＭＳ Ｐゴシック" charset="-128"/>
                </a:defRPr>
              </a:lvl1pPr>
              <a:lvl2pPr marL="37931725" indent="-37474525" eaLnBrk="0" hangingPunct="0">
                <a:defRPr kumimoji="1" sz="2400" b="1">
                  <a:solidFill>
                    <a:schemeClr val="tx1"/>
                  </a:solidFill>
                  <a:latin typeface="Times New Roman" pitchFamily="18" charset="0"/>
                  <a:ea typeface="ＭＳ Ｐゴシック" charset="-128"/>
                </a:defRPr>
              </a:lvl2pPr>
              <a:lvl3pPr eaLnBrk="0" hangingPunct="0">
                <a:defRPr kumimoji="1" sz="2400" b="1">
                  <a:solidFill>
                    <a:schemeClr val="tx1"/>
                  </a:solidFill>
                  <a:latin typeface="Times New Roman" pitchFamily="18" charset="0"/>
                  <a:ea typeface="ＭＳ Ｐゴシック" charset="-128"/>
                </a:defRPr>
              </a:lvl3pPr>
              <a:lvl4pPr eaLnBrk="0" hangingPunct="0">
                <a:defRPr kumimoji="1" sz="2400" b="1">
                  <a:solidFill>
                    <a:schemeClr val="tx1"/>
                  </a:solidFill>
                  <a:latin typeface="Times New Roman" pitchFamily="18" charset="0"/>
                  <a:ea typeface="ＭＳ Ｐゴシック" charset="-128"/>
                </a:defRPr>
              </a:lvl4pPr>
              <a:lvl5pPr eaLnBrk="0" hangingPunct="0">
                <a:defRPr kumimoji="1" sz="2400" b="1">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b="1">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b="1">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b="1">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b="1">
                  <a:solidFill>
                    <a:schemeClr val="tx1"/>
                  </a:solidFill>
                  <a:latin typeface="Times New Roman" pitchFamily="18" charset="0"/>
                  <a:ea typeface="ＭＳ Ｐゴシック" charset="-128"/>
                </a:defRPr>
              </a:lvl9pPr>
            </a:lstStyle>
            <a:p>
              <a:pPr eaLnBrk="1" hangingPunct="1"/>
              <a:r>
                <a:rPr lang="en-US" sz="1800" b="0" dirty="0">
                  <a:solidFill>
                    <a:srgbClr val="1822CD"/>
                  </a:solidFill>
                </a:rPr>
                <a:t>painting</a:t>
              </a:r>
            </a:p>
          </p:txBody>
        </p:sp>
        <p:sp>
          <p:nvSpPr>
            <p:cNvPr id="7" name="Text Box 12"/>
            <p:cNvSpPr txBox="1">
              <a:spLocks noChangeArrowheads="1"/>
            </p:cNvSpPr>
            <p:nvPr/>
          </p:nvSpPr>
          <p:spPr bwMode="auto">
            <a:xfrm>
              <a:off x="4549220" y="602218"/>
              <a:ext cx="774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ＭＳ Ｐゴシック" charset="-128"/>
                </a:defRPr>
              </a:lvl1pPr>
              <a:lvl2pPr marL="37931725" indent="-37474525" eaLnBrk="0" hangingPunct="0">
                <a:defRPr kumimoji="1" sz="2400" b="1">
                  <a:solidFill>
                    <a:schemeClr val="tx1"/>
                  </a:solidFill>
                  <a:latin typeface="Times New Roman" pitchFamily="18" charset="0"/>
                  <a:ea typeface="ＭＳ Ｐゴシック" charset="-128"/>
                </a:defRPr>
              </a:lvl2pPr>
              <a:lvl3pPr eaLnBrk="0" hangingPunct="0">
                <a:defRPr kumimoji="1" sz="2400" b="1">
                  <a:solidFill>
                    <a:schemeClr val="tx1"/>
                  </a:solidFill>
                  <a:latin typeface="Times New Roman" pitchFamily="18" charset="0"/>
                  <a:ea typeface="ＭＳ Ｐゴシック" charset="-128"/>
                </a:defRPr>
              </a:lvl3pPr>
              <a:lvl4pPr eaLnBrk="0" hangingPunct="0">
                <a:defRPr kumimoji="1" sz="2400" b="1">
                  <a:solidFill>
                    <a:schemeClr val="tx1"/>
                  </a:solidFill>
                  <a:latin typeface="Times New Roman" pitchFamily="18" charset="0"/>
                  <a:ea typeface="ＭＳ Ｐゴシック" charset="-128"/>
                </a:defRPr>
              </a:lvl4pPr>
              <a:lvl5pPr eaLnBrk="0" hangingPunct="0">
                <a:defRPr kumimoji="1" sz="2400" b="1">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b="1">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b="1">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b="1">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b="1">
                  <a:solidFill>
                    <a:schemeClr val="tx1"/>
                  </a:solidFill>
                  <a:latin typeface="Times New Roman" pitchFamily="18" charset="0"/>
                  <a:ea typeface="ＭＳ Ｐゴシック" charset="-128"/>
                </a:defRPr>
              </a:lvl9pPr>
            </a:lstStyle>
            <a:p>
              <a:pPr eaLnBrk="1" hangingPunct="1"/>
              <a:r>
                <a:rPr lang="en-US" sz="1800" b="0" dirty="0">
                  <a:solidFill>
                    <a:srgbClr val="1822CD"/>
                  </a:solidFill>
                </a:rPr>
                <a:t>mirror</a:t>
              </a:r>
            </a:p>
          </p:txBody>
        </p:sp>
        <p:sp>
          <p:nvSpPr>
            <p:cNvPr id="8" name="Text Box 14"/>
            <p:cNvSpPr txBox="1">
              <a:spLocks noChangeArrowheads="1"/>
            </p:cNvSpPr>
            <p:nvPr/>
          </p:nvSpPr>
          <p:spPr bwMode="auto">
            <a:xfrm>
              <a:off x="4608659" y="2261275"/>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ＭＳ Ｐゴシック" charset="-128"/>
                </a:defRPr>
              </a:lvl1pPr>
              <a:lvl2pPr marL="37931725" indent="-37474525" eaLnBrk="0" hangingPunct="0">
                <a:defRPr kumimoji="1" sz="2400" b="1">
                  <a:solidFill>
                    <a:schemeClr val="tx1"/>
                  </a:solidFill>
                  <a:latin typeface="Times New Roman" pitchFamily="18" charset="0"/>
                  <a:ea typeface="ＭＳ Ｐゴシック" charset="-128"/>
                </a:defRPr>
              </a:lvl2pPr>
              <a:lvl3pPr eaLnBrk="0" hangingPunct="0">
                <a:defRPr kumimoji="1" sz="2400" b="1">
                  <a:solidFill>
                    <a:schemeClr val="tx1"/>
                  </a:solidFill>
                  <a:latin typeface="Times New Roman" pitchFamily="18" charset="0"/>
                  <a:ea typeface="ＭＳ Ｐゴシック" charset="-128"/>
                </a:defRPr>
              </a:lvl3pPr>
              <a:lvl4pPr eaLnBrk="0" hangingPunct="0">
                <a:defRPr kumimoji="1" sz="2400" b="1">
                  <a:solidFill>
                    <a:schemeClr val="tx1"/>
                  </a:solidFill>
                  <a:latin typeface="Times New Roman" pitchFamily="18" charset="0"/>
                  <a:ea typeface="ＭＳ Ｐゴシック" charset="-128"/>
                </a:defRPr>
              </a:lvl4pPr>
              <a:lvl5pPr eaLnBrk="0" hangingPunct="0">
                <a:defRPr kumimoji="1" sz="2400" b="1">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b="1">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b="1">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b="1">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b="1">
                  <a:solidFill>
                    <a:schemeClr val="tx1"/>
                  </a:solidFill>
                  <a:latin typeface="Times New Roman" pitchFamily="18" charset="0"/>
                  <a:ea typeface="ＭＳ Ｐゴシック" charset="-128"/>
                </a:defRPr>
              </a:lvl9pPr>
            </a:lstStyle>
            <a:p>
              <a:pPr eaLnBrk="1" hangingPunct="1"/>
              <a:r>
                <a:rPr lang="en-US" sz="1800" b="0" dirty="0" err="1">
                  <a:solidFill>
                    <a:srgbClr val="1822CD"/>
                  </a:solidFill>
                </a:rPr>
                <a:t>baptistry</a:t>
              </a:r>
              <a:endParaRPr lang="en-US" sz="1800" b="0" dirty="0">
                <a:solidFill>
                  <a:srgbClr val="1822CD"/>
                </a:solidFill>
              </a:endParaRPr>
            </a:p>
          </p:txBody>
        </p:sp>
        <p:sp>
          <p:nvSpPr>
            <p:cNvPr id="9" name="Line 15"/>
            <p:cNvSpPr>
              <a:spLocks noChangeShapeType="1"/>
            </p:cNvSpPr>
            <p:nvPr/>
          </p:nvSpPr>
          <p:spPr bwMode="auto">
            <a:xfrm flipH="1">
              <a:off x="4608659" y="2216684"/>
              <a:ext cx="356637" cy="0"/>
            </a:xfrm>
            <a:prstGeom prst="line">
              <a:avLst/>
            </a:prstGeom>
            <a:noFill/>
            <a:ln w="19050">
              <a:solidFill>
                <a:srgbClr val="1822CD"/>
              </a:solidFill>
              <a:miter lim="800000"/>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grpSp>
      <p:pic>
        <p:nvPicPr>
          <p:cNvPr id="10"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69" y="2343150"/>
            <a:ext cx="2388572" cy="230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057400" y="4778573"/>
            <a:ext cx="6172200" cy="307777"/>
          </a:xfrm>
          <a:prstGeom prst="rect">
            <a:avLst/>
          </a:prstGeom>
          <a:noFill/>
        </p:spPr>
        <p:txBody>
          <a:bodyPr wrap="square" rtlCol="0">
            <a:spAutoFit/>
          </a:bodyPr>
          <a:lstStyle/>
          <a:p>
            <a:r>
              <a:rPr lang="en-US" sz="1400" dirty="0" smtClean="0"/>
              <a:t>Image credit: COGS011 (Perception, Illusion and Visual Art, William Warren)</a:t>
            </a:r>
          </a:p>
        </p:txBody>
      </p:sp>
      <p:sp>
        <p:nvSpPr>
          <p:cNvPr id="15" name="Footer Placeholder 14"/>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0581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a:hlinkClick r:id="rId2"/>
              </a:rPr>
              <a:t>http://</a:t>
            </a:r>
            <a:r>
              <a:rPr lang="en-US" dirty="0" smtClean="0">
                <a:hlinkClick r:id="rId2"/>
              </a:rPr>
              <a:t>www.youtube.com/watch?v=YU5khzhizNI</a:t>
            </a:r>
            <a:endParaRPr lang="en-US" dirty="0" smtClean="0"/>
          </a:p>
          <a:p>
            <a:r>
              <a:rPr lang="en-US" dirty="0">
                <a:hlinkClick r:id="rId3"/>
              </a:rPr>
              <a:t>http://www.youtube.com/watch?v=0jrqBJPhqq4</a:t>
            </a:r>
            <a:endParaRPr lang="en-US" dirty="0"/>
          </a:p>
        </p:txBody>
      </p:sp>
      <p:sp>
        <p:nvSpPr>
          <p:cNvPr id="3" name="Slide Number Placeholder 2"/>
          <p:cNvSpPr>
            <a:spLocks noGrp="1"/>
          </p:cNvSpPr>
          <p:nvPr>
            <p:ph type="sldNum" sz="quarter" idx="4"/>
          </p:nvPr>
        </p:nvSpPr>
        <p:spPr/>
        <p:txBody>
          <a:bodyPr/>
          <a:lstStyle/>
          <a:p>
            <a:fld id="{5CF30DA4-14BE-4F54-B0A8-ED9171CFD0A8}" type="slidenum">
              <a:rPr lang="en-US" smtClean="0"/>
              <a:pPr/>
              <a:t>11</a:t>
            </a:fld>
            <a:endParaRPr lang="en-US"/>
          </a:p>
        </p:txBody>
      </p:sp>
      <p:sp>
        <p:nvSpPr>
          <p:cNvPr id="4" name="Title 3"/>
          <p:cNvSpPr>
            <a:spLocks noGrp="1"/>
          </p:cNvSpPr>
          <p:nvPr>
            <p:ph type="title"/>
          </p:nvPr>
        </p:nvSpPr>
        <p:spPr/>
        <p:txBody>
          <a:bodyPr>
            <a:normAutofit fontScale="90000"/>
          </a:bodyPr>
          <a:lstStyle/>
          <a:p>
            <a:r>
              <a:rPr lang="en-US" dirty="0" smtClean="0"/>
              <a:t>James Burke: “Masters of Illusion”</a:t>
            </a:r>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885950"/>
            <a:ext cx="3657600" cy="2760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590550"/>
            <a:ext cx="2141986"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33325531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a:hlinkClick r:id="rId2"/>
              </a:rPr>
              <a:t>http://www.youtube.com/watch?v=uzNVo8NbpPI</a:t>
            </a:r>
            <a:endParaRPr lang="en-US" dirty="0"/>
          </a:p>
        </p:txBody>
      </p:sp>
      <p:sp>
        <p:nvSpPr>
          <p:cNvPr id="3" name="Slide Number Placeholder 2"/>
          <p:cNvSpPr>
            <a:spLocks noGrp="1"/>
          </p:cNvSpPr>
          <p:nvPr>
            <p:ph type="sldNum" sz="quarter" idx="4"/>
          </p:nvPr>
        </p:nvSpPr>
        <p:spPr/>
        <p:txBody>
          <a:bodyPr/>
          <a:lstStyle/>
          <a:p>
            <a:fld id="{5CF30DA4-14BE-4F54-B0A8-ED9171CFD0A8}" type="slidenum">
              <a:rPr lang="en-US" smtClean="0"/>
              <a:pPr/>
              <a:t>12</a:t>
            </a:fld>
            <a:endParaRPr lang="en-US"/>
          </a:p>
        </p:txBody>
      </p:sp>
      <p:sp>
        <p:nvSpPr>
          <p:cNvPr id="4" name="Title 3"/>
          <p:cNvSpPr>
            <a:spLocks noGrp="1"/>
          </p:cNvSpPr>
          <p:nvPr>
            <p:ph type="title"/>
          </p:nvPr>
        </p:nvSpPr>
        <p:spPr/>
        <p:txBody>
          <a:bodyPr>
            <a:normAutofit fontScale="90000"/>
          </a:bodyPr>
          <a:lstStyle/>
          <a:p>
            <a:r>
              <a:rPr lang="en-US" dirty="0" smtClean="0"/>
              <a:t>Forced Perspective Art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733551"/>
            <a:ext cx="3629141" cy="26797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86" y="1733551"/>
            <a:ext cx="3598514" cy="2679744"/>
          </a:xfrm>
          <a:prstGeom prst="rect">
            <a:avLst/>
          </a:prstGeom>
        </p:spPr>
      </p:pic>
      <p:sp>
        <p:nvSpPr>
          <p:cNvPr id="9" name="Footer Placeholder 8"/>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486515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8229600" cy="1943100"/>
          </a:xfrm>
        </p:spPr>
        <p:txBody>
          <a:bodyPr/>
          <a:lstStyle/>
          <a:p>
            <a:r>
              <a:rPr lang="en-US" dirty="0"/>
              <a:t>Driving ideas behind Linear Perspective:</a:t>
            </a:r>
          </a:p>
          <a:p>
            <a:r>
              <a:rPr lang="en-US" dirty="0">
                <a:cs typeface="Calibri"/>
              </a:rPr>
              <a:t>Parallel </a:t>
            </a:r>
            <a:r>
              <a:rPr lang="en-US" dirty="0"/>
              <a:t>lines converge (in 1, 2, or 3 axes) to </a:t>
            </a:r>
            <a:r>
              <a:rPr lang="en-US" i="1" dirty="0"/>
              <a:t>vanishing point</a:t>
            </a:r>
          </a:p>
          <a:p>
            <a:r>
              <a:rPr lang="en-US" dirty="0"/>
              <a:t>Objects farther away are more </a:t>
            </a:r>
            <a:r>
              <a:rPr lang="en-US" i="1" dirty="0"/>
              <a:t>foreshortened </a:t>
            </a:r>
            <a:r>
              <a:rPr lang="en-US" dirty="0"/>
              <a:t>(i.e., smaller) than closer ones</a:t>
            </a:r>
          </a:p>
          <a:p>
            <a:r>
              <a:rPr lang="en-US" dirty="0"/>
              <a:t>Example: perspective cube</a:t>
            </a:r>
          </a:p>
          <a:p>
            <a:endParaRPr lang="en-US" dirty="0"/>
          </a:p>
        </p:txBody>
      </p:sp>
      <p:sp>
        <p:nvSpPr>
          <p:cNvPr id="7" name="Slide Number Placeholder 6"/>
          <p:cNvSpPr>
            <a:spLocks noGrp="1"/>
          </p:cNvSpPr>
          <p:nvPr>
            <p:ph type="sldNum" sz="quarter" idx="4"/>
          </p:nvPr>
        </p:nvSpPr>
        <p:spPr/>
        <p:txBody>
          <a:bodyPr/>
          <a:lstStyle/>
          <a:p>
            <a:fld id="{5CF30DA4-14BE-4F54-B0A8-ED9171CFD0A8}" type="slidenum">
              <a:rPr lang="en-US" smtClean="0"/>
              <a:pPr/>
              <a:t>13</a:t>
            </a:fld>
            <a:endParaRPr lang="en-US"/>
          </a:p>
        </p:txBody>
      </p:sp>
      <p:sp>
        <p:nvSpPr>
          <p:cNvPr id="2" name="Title 1"/>
          <p:cNvSpPr>
            <a:spLocks noGrp="1"/>
          </p:cNvSpPr>
          <p:nvPr>
            <p:ph type="title"/>
          </p:nvPr>
        </p:nvSpPr>
        <p:spPr/>
        <p:txBody>
          <a:bodyPr>
            <a:normAutofit fontScale="90000"/>
          </a:bodyPr>
          <a:lstStyle/>
          <a:p>
            <a:r>
              <a:rPr lang="en-US" dirty="0" smtClean="0"/>
              <a:t>Rules of Linear Perspective</a:t>
            </a:r>
            <a:endParaRPr lang="en-US" dirty="0"/>
          </a:p>
        </p:txBody>
      </p:sp>
      <p:pic>
        <p:nvPicPr>
          <p:cNvPr id="4" name="Picture 8" descr="003-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61" t="13152" r="7899" b="2683"/>
          <a:stretch/>
        </p:blipFill>
        <p:spPr bwMode="auto">
          <a:xfrm>
            <a:off x="3886200" y="2191119"/>
            <a:ext cx="2438400" cy="2438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6073533" y="2104677"/>
            <a:ext cx="28418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600" dirty="0"/>
              <a:t>edges same size, </a:t>
            </a:r>
          </a:p>
          <a:p>
            <a:pPr eaLnBrk="1" hangingPunct="1"/>
            <a:r>
              <a:rPr lang="en-US" sz="1600" dirty="0"/>
              <a:t>with farther ones smaller</a:t>
            </a:r>
          </a:p>
        </p:txBody>
      </p:sp>
      <p:sp>
        <p:nvSpPr>
          <p:cNvPr id="6" name="Text Box 9"/>
          <p:cNvSpPr txBox="1">
            <a:spLocks noChangeArrowheads="1"/>
          </p:cNvSpPr>
          <p:nvPr/>
        </p:nvSpPr>
        <p:spPr bwMode="auto">
          <a:xfrm>
            <a:off x="6245832" y="3299052"/>
            <a:ext cx="16789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600" dirty="0"/>
              <a:t>parallel edges converging</a:t>
            </a:r>
          </a:p>
        </p:txBody>
      </p:sp>
      <p:sp>
        <p:nvSpPr>
          <p:cNvPr id="10" name="Footer Placeholder 9"/>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367737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3638550" cy="3886200"/>
          </a:xfrm>
        </p:spPr>
        <p:txBody>
          <a:bodyPr>
            <a:normAutofit fontScale="77500" lnSpcReduction="20000"/>
          </a:bodyPr>
          <a:lstStyle/>
          <a:p>
            <a:pPr>
              <a:lnSpc>
                <a:spcPct val="120000"/>
              </a:lnSpc>
            </a:pPr>
            <a:r>
              <a:rPr lang="en-US" dirty="0"/>
              <a:t>An artist named David </a:t>
            </a:r>
            <a:r>
              <a:rPr lang="en-US" dirty="0" err="1"/>
              <a:t>Hockney</a:t>
            </a:r>
            <a:r>
              <a:rPr lang="en-US" dirty="0"/>
              <a:t> proposed that many Renaissance artists, including Vermeer, might have been aided by </a:t>
            </a:r>
            <a:r>
              <a:rPr lang="en-US" i="1" dirty="0"/>
              <a:t>camera </a:t>
            </a:r>
            <a:r>
              <a:rPr lang="en-US" i="1" dirty="0" err="1"/>
              <a:t>obscura</a:t>
            </a:r>
            <a:r>
              <a:rPr lang="en-US" dirty="0"/>
              <a:t> while painting their masterpieces, raising a big </a:t>
            </a:r>
            <a:r>
              <a:rPr lang="en-US" dirty="0" smtClean="0"/>
              <a:t>controversy.</a:t>
            </a:r>
            <a:endParaRPr lang="en-US" dirty="0"/>
          </a:p>
          <a:p>
            <a:pPr>
              <a:lnSpc>
                <a:spcPct val="120000"/>
              </a:lnSpc>
            </a:pPr>
            <a:r>
              <a:rPr lang="en-US" dirty="0"/>
              <a:t>David Stork, a Stanford optics expert, refuted </a:t>
            </a:r>
            <a:r>
              <a:rPr lang="en-US" dirty="0" err="1"/>
              <a:t>Hockney’s</a:t>
            </a:r>
            <a:r>
              <a:rPr lang="en-US" dirty="0"/>
              <a:t> claim in the heated 2001 debate about the subject among artists, museum curators and scientists.  He also wrote the article “Optics and Realism in Renaissance Art”, using scientific techniques to disprove </a:t>
            </a:r>
            <a:r>
              <a:rPr lang="en-US" dirty="0" err="1"/>
              <a:t>Hockney’s</a:t>
            </a:r>
            <a:r>
              <a:rPr lang="en-US" dirty="0"/>
              <a:t> </a:t>
            </a:r>
            <a:r>
              <a:rPr lang="en-US" dirty="0" smtClean="0"/>
              <a:t>theory.</a:t>
            </a:r>
            <a:endParaRPr lang="en-US" dirty="0"/>
          </a:p>
          <a:p>
            <a:endParaRPr lang="en-US" i="1" dirty="0"/>
          </a:p>
        </p:txBody>
      </p:sp>
      <p:sp>
        <p:nvSpPr>
          <p:cNvPr id="6" name="Slide Number Placeholder 5"/>
          <p:cNvSpPr>
            <a:spLocks noGrp="1"/>
          </p:cNvSpPr>
          <p:nvPr>
            <p:ph type="sldNum" sz="quarter" idx="4"/>
          </p:nvPr>
        </p:nvSpPr>
        <p:spPr/>
        <p:txBody>
          <a:bodyPr/>
          <a:lstStyle/>
          <a:p>
            <a:fld id="{5CF30DA4-14BE-4F54-B0A8-ED9171CFD0A8}" type="slidenum">
              <a:rPr lang="en-US" smtClean="0"/>
              <a:pPr/>
              <a:t>14</a:t>
            </a:fld>
            <a:endParaRPr lang="en-US"/>
          </a:p>
        </p:txBody>
      </p:sp>
      <p:sp>
        <p:nvSpPr>
          <p:cNvPr id="2" name="Title 1"/>
          <p:cNvSpPr>
            <a:spLocks noGrp="1"/>
          </p:cNvSpPr>
          <p:nvPr>
            <p:ph type="title"/>
          </p:nvPr>
        </p:nvSpPr>
        <p:spPr/>
        <p:txBody>
          <a:bodyPr>
            <a:normAutofit fontScale="90000"/>
          </a:bodyPr>
          <a:lstStyle/>
          <a:p>
            <a:r>
              <a:rPr lang="en-US" dirty="0"/>
              <a:t>A Similar Idea: </a:t>
            </a:r>
            <a:r>
              <a:rPr lang="en-US" dirty="0" smtClean="0"/>
              <a:t>Camera </a:t>
            </a:r>
            <a:r>
              <a:rPr lang="en-US" dirty="0" err="1" smtClean="0"/>
              <a:t>Obscura</a:t>
            </a:r>
            <a:endParaRPr lang="en-US" dirty="0"/>
          </a:p>
        </p:txBody>
      </p:sp>
      <p:pic>
        <p:nvPicPr>
          <p:cNvPr id="4" name="Picture 5" descr="hockney_obscur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971550"/>
            <a:ext cx="4541520" cy="246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4095750" y="3537287"/>
            <a:ext cx="2362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dirty="0" err="1"/>
              <a:t>Hockney</a:t>
            </a:r>
            <a:r>
              <a:rPr lang="en-US" sz="1200" dirty="0"/>
              <a:t>, D. (2001) </a:t>
            </a:r>
            <a:r>
              <a:rPr lang="en-US" sz="1200" i="1" dirty="0"/>
              <a:t>Secret </a:t>
            </a:r>
            <a:endParaRPr lang="en-US" sz="1200" i="1" dirty="0" smtClean="0"/>
          </a:p>
          <a:p>
            <a:pPr eaLnBrk="1" hangingPunct="1"/>
            <a:r>
              <a:rPr lang="en-US" sz="1200" i="1" dirty="0" smtClean="0"/>
              <a:t>Knowledge</a:t>
            </a:r>
            <a:r>
              <a:rPr lang="en-US" sz="1200" i="1" dirty="0"/>
              <a:t>:</a:t>
            </a:r>
            <a:r>
              <a:rPr lang="en-US" sz="1200" dirty="0"/>
              <a:t> </a:t>
            </a:r>
            <a:r>
              <a:rPr lang="en-US" sz="1200" i="1" dirty="0" smtClean="0"/>
              <a:t>Rediscovering </a:t>
            </a:r>
          </a:p>
          <a:p>
            <a:pPr eaLnBrk="1" hangingPunct="1"/>
            <a:r>
              <a:rPr lang="en-US" sz="1200" i="1" dirty="0" smtClean="0"/>
              <a:t>the </a:t>
            </a:r>
            <a:r>
              <a:rPr lang="en-US" sz="1200" i="1" dirty="0"/>
              <a:t>Lost Techniques of </a:t>
            </a:r>
            <a:endParaRPr lang="en-US" sz="1200" i="1" dirty="0" smtClean="0"/>
          </a:p>
          <a:p>
            <a:pPr eaLnBrk="1" hangingPunct="1"/>
            <a:r>
              <a:rPr lang="en-US" sz="1200" i="1" dirty="0" smtClean="0"/>
              <a:t>the </a:t>
            </a:r>
            <a:r>
              <a:rPr lang="en-US" sz="1200" i="1" dirty="0"/>
              <a:t>Old Masters</a:t>
            </a:r>
            <a:r>
              <a:rPr lang="en-US" sz="1200" dirty="0"/>
              <a:t>. </a:t>
            </a:r>
            <a:endParaRPr lang="en-US" sz="1200" dirty="0" smtClean="0"/>
          </a:p>
          <a:p>
            <a:pPr eaLnBrk="1" hangingPunct="1"/>
            <a:endParaRPr lang="en-US" sz="1200" dirty="0" smtClean="0"/>
          </a:p>
        </p:txBody>
      </p:sp>
      <p:sp>
        <p:nvSpPr>
          <p:cNvPr id="7" name="TextBox 6"/>
          <p:cNvSpPr txBox="1"/>
          <p:nvPr/>
        </p:nvSpPr>
        <p:spPr>
          <a:xfrm>
            <a:off x="6381750" y="3537287"/>
            <a:ext cx="2722668" cy="830997"/>
          </a:xfrm>
          <a:prstGeom prst="rect">
            <a:avLst/>
          </a:prstGeom>
          <a:noFill/>
        </p:spPr>
        <p:txBody>
          <a:bodyPr wrap="none" rtlCol="0">
            <a:spAutoFit/>
          </a:bodyPr>
          <a:lstStyle/>
          <a:p>
            <a:r>
              <a:rPr lang="en-US" sz="1200" dirty="0">
                <a:latin typeface="Verdana" pitchFamily="34" charset="0"/>
                <a:ea typeface="Verdana" pitchFamily="34" charset="0"/>
                <a:cs typeface="Verdana" pitchFamily="34" charset="0"/>
              </a:rPr>
              <a:t>New York: Viking Studio.</a:t>
            </a:r>
          </a:p>
          <a:p>
            <a:r>
              <a:rPr lang="en-US" sz="1200" dirty="0">
                <a:latin typeface="Verdana" pitchFamily="34" charset="0"/>
                <a:ea typeface="Verdana" pitchFamily="34" charset="0"/>
                <a:cs typeface="Verdana" pitchFamily="34" charset="0"/>
              </a:rPr>
              <a:t>Stork, D. (2004) Optics </a:t>
            </a:r>
          </a:p>
          <a:p>
            <a:r>
              <a:rPr lang="en-US" sz="1200" dirty="0">
                <a:latin typeface="Verdana" pitchFamily="34" charset="0"/>
                <a:ea typeface="Verdana" pitchFamily="34" charset="0"/>
                <a:cs typeface="Verdana" pitchFamily="34" charset="0"/>
              </a:rPr>
              <a:t>and Realism in Renaissance Art. </a:t>
            </a:r>
          </a:p>
          <a:p>
            <a:r>
              <a:rPr lang="en-US" sz="1200" i="1" dirty="0">
                <a:latin typeface="Verdana" pitchFamily="34" charset="0"/>
                <a:ea typeface="Verdana" pitchFamily="34" charset="0"/>
                <a:cs typeface="Verdana" pitchFamily="34" charset="0"/>
              </a:rPr>
              <a:t>Scientific American 12</a:t>
            </a:r>
            <a:r>
              <a:rPr lang="en-US" sz="1200" dirty="0">
                <a:latin typeface="Verdana" pitchFamily="34" charset="0"/>
                <a:ea typeface="Verdana" pitchFamily="34" charset="0"/>
                <a:cs typeface="Verdana" pitchFamily="34" charset="0"/>
              </a:rPr>
              <a:t>, 52-59.</a:t>
            </a:r>
          </a:p>
        </p:txBody>
      </p:sp>
      <p:sp>
        <p:nvSpPr>
          <p:cNvPr id="10" name="Footer Placeholder 9"/>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2763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8229600" cy="742950"/>
          </a:xfrm>
        </p:spPr>
        <p:txBody>
          <a:bodyPr>
            <a:normAutofit fontScale="92500"/>
          </a:bodyPr>
          <a:lstStyle/>
          <a:p>
            <a:r>
              <a:rPr lang="en-US" dirty="0" smtClean="0"/>
              <a:t>Both Da Vinci and </a:t>
            </a:r>
            <a:r>
              <a:rPr lang="en-US" dirty="0" err="1" smtClean="0"/>
              <a:t>Alberti</a:t>
            </a:r>
            <a:r>
              <a:rPr lang="en-US" dirty="0" smtClean="0"/>
              <a:t> created accurate geometric ways of incorporating linear perspective into a drawing using the concept vanishing points</a:t>
            </a:r>
            <a:endParaRPr lang="en-US" dirty="0"/>
          </a:p>
        </p:txBody>
      </p:sp>
      <p:sp>
        <p:nvSpPr>
          <p:cNvPr id="10" name="Slide Number Placeholder 9"/>
          <p:cNvSpPr>
            <a:spLocks noGrp="1"/>
          </p:cNvSpPr>
          <p:nvPr>
            <p:ph type="sldNum" sz="quarter" idx="4"/>
          </p:nvPr>
        </p:nvSpPr>
        <p:spPr/>
        <p:txBody>
          <a:bodyPr/>
          <a:lstStyle/>
          <a:p>
            <a:fld id="{5CF30DA4-14BE-4F54-B0A8-ED9171CFD0A8}" type="slidenum">
              <a:rPr lang="en-US" smtClean="0"/>
              <a:pPr/>
              <a:t>15</a:t>
            </a:fld>
            <a:endParaRPr lang="en-US"/>
          </a:p>
        </p:txBody>
      </p:sp>
      <p:sp>
        <p:nvSpPr>
          <p:cNvPr id="2" name="Title 1"/>
          <p:cNvSpPr>
            <a:spLocks noGrp="1"/>
          </p:cNvSpPr>
          <p:nvPr>
            <p:ph type="title"/>
          </p:nvPr>
        </p:nvSpPr>
        <p:spPr/>
        <p:txBody>
          <a:bodyPr>
            <a:normAutofit fontScale="90000"/>
          </a:bodyPr>
          <a:lstStyle/>
          <a:p>
            <a:r>
              <a:rPr lang="en-US" dirty="0" smtClean="0"/>
              <a:t>Linear Perspective (Vanishing Points)</a:t>
            </a:r>
            <a:endParaRPr lang="en-US" dirty="0"/>
          </a:p>
        </p:txBody>
      </p:sp>
      <p:grpSp>
        <p:nvGrpSpPr>
          <p:cNvPr id="26" name="Group 25"/>
          <p:cNvGrpSpPr/>
          <p:nvPr/>
        </p:nvGrpSpPr>
        <p:grpSpPr>
          <a:xfrm>
            <a:off x="604658" y="1428421"/>
            <a:ext cx="5186542" cy="1726220"/>
            <a:chOff x="457200" y="1428421"/>
            <a:chExt cx="5186542" cy="1726220"/>
          </a:xfrm>
        </p:grpSpPr>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88901"/>
              <a:ext cx="4114934" cy="156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2969568" y="1428421"/>
              <a:ext cx="1222757" cy="6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umimoji="1" sz="2400" kern="1200">
                  <a:solidFill>
                    <a:schemeClr val="tx1"/>
                  </a:solidFill>
                  <a:latin typeface="Times New Roman" charset="0"/>
                  <a:ea typeface="ＭＳ Ｐゴシック" charset="-128"/>
                  <a:cs typeface="+mn-cs"/>
                </a:defRPr>
              </a:lvl1pPr>
              <a:lvl2pPr marL="457200" algn="l" rtl="0" fontAlgn="base">
                <a:spcBef>
                  <a:spcPct val="0"/>
                </a:spcBef>
                <a:spcAft>
                  <a:spcPct val="0"/>
                </a:spcAft>
                <a:defRPr kumimoji="1" sz="2400" kern="1200">
                  <a:solidFill>
                    <a:schemeClr val="tx1"/>
                  </a:solidFill>
                  <a:latin typeface="Times New Roman" charset="0"/>
                  <a:ea typeface="ＭＳ Ｐゴシック" charset="-128"/>
                  <a:cs typeface="+mn-cs"/>
                </a:defRPr>
              </a:lvl2pPr>
              <a:lvl3pPr marL="914400" algn="l" rtl="0" fontAlgn="base">
                <a:spcBef>
                  <a:spcPct val="0"/>
                </a:spcBef>
                <a:spcAft>
                  <a:spcPct val="0"/>
                </a:spcAft>
                <a:defRPr kumimoji="1" sz="2400" kern="1200">
                  <a:solidFill>
                    <a:schemeClr val="tx1"/>
                  </a:solidFill>
                  <a:latin typeface="Times New Roman" charset="0"/>
                  <a:ea typeface="ＭＳ Ｐゴシック" charset="-128"/>
                  <a:cs typeface="+mn-cs"/>
                </a:defRPr>
              </a:lvl3pPr>
              <a:lvl4pPr marL="1371600" algn="l" rtl="0" fontAlgn="base">
                <a:spcBef>
                  <a:spcPct val="0"/>
                </a:spcBef>
                <a:spcAft>
                  <a:spcPct val="0"/>
                </a:spcAft>
                <a:defRPr kumimoji="1" sz="2400" kern="1200">
                  <a:solidFill>
                    <a:schemeClr val="tx1"/>
                  </a:solidFill>
                  <a:latin typeface="Times New Roman" charset="0"/>
                  <a:ea typeface="ＭＳ Ｐゴシック" charset="-128"/>
                  <a:cs typeface="+mn-cs"/>
                </a:defRPr>
              </a:lvl4pPr>
              <a:lvl5pPr marL="1828800" algn="l" rtl="0" fontAlgn="base">
                <a:spcBef>
                  <a:spcPct val="0"/>
                </a:spcBef>
                <a:spcAft>
                  <a:spcPct val="0"/>
                </a:spcAft>
                <a:defRPr kumimoji="1" sz="2400" kern="1200">
                  <a:solidFill>
                    <a:schemeClr val="tx1"/>
                  </a:solidFill>
                  <a:latin typeface="Times New Roman" charset="0"/>
                  <a:ea typeface="ＭＳ Ｐゴシック" charset="-128"/>
                  <a:cs typeface="+mn-cs"/>
                </a:defRPr>
              </a:lvl5pPr>
              <a:lvl6pPr marL="2286000" algn="l" defTabSz="914400" rtl="0" eaLnBrk="1" latinLnBrk="0" hangingPunct="1">
                <a:defRPr kumimoji="1" sz="2400" kern="1200">
                  <a:solidFill>
                    <a:schemeClr val="tx1"/>
                  </a:solidFill>
                  <a:latin typeface="Times New Roman" charset="0"/>
                  <a:ea typeface="ＭＳ Ｐゴシック" charset="-128"/>
                  <a:cs typeface="+mn-cs"/>
                </a:defRPr>
              </a:lvl6pPr>
              <a:lvl7pPr marL="2743200" algn="l" defTabSz="914400" rtl="0" eaLnBrk="1" latinLnBrk="0" hangingPunct="1">
                <a:defRPr kumimoji="1" sz="2400" kern="1200">
                  <a:solidFill>
                    <a:schemeClr val="tx1"/>
                  </a:solidFill>
                  <a:latin typeface="Times New Roman" charset="0"/>
                  <a:ea typeface="ＭＳ Ｐゴシック" charset="-128"/>
                  <a:cs typeface="+mn-cs"/>
                </a:defRPr>
              </a:lvl7pPr>
              <a:lvl8pPr marL="3200400" algn="l" defTabSz="914400" rtl="0" eaLnBrk="1" latinLnBrk="0" hangingPunct="1">
                <a:defRPr kumimoji="1" sz="2400" kern="1200">
                  <a:solidFill>
                    <a:schemeClr val="tx1"/>
                  </a:solidFill>
                  <a:latin typeface="Times New Roman" charset="0"/>
                  <a:ea typeface="ＭＳ Ｐゴシック" charset="-128"/>
                  <a:cs typeface="+mn-cs"/>
                </a:defRPr>
              </a:lvl8pPr>
              <a:lvl9pPr marL="3657600" algn="l" defTabSz="914400" rtl="0" eaLnBrk="1" latinLnBrk="0" hangingPunct="1">
                <a:defRPr kumimoji="1" sz="2400" kern="1200">
                  <a:solidFill>
                    <a:schemeClr val="tx1"/>
                  </a:solidFill>
                  <a:latin typeface="Times New Roman" charset="0"/>
                  <a:ea typeface="ＭＳ Ｐゴシック" charset="-128"/>
                  <a:cs typeface="+mn-cs"/>
                </a:defRPr>
              </a:lvl9pPr>
            </a:lstStyle>
            <a:p>
              <a:pPr eaLnBrk="1" hangingPunct="1"/>
              <a:r>
                <a:rPr lang="en-US" sz="1800" dirty="0">
                  <a:solidFill>
                    <a:srgbClr val="1822CD"/>
                  </a:solidFill>
                </a:rPr>
                <a:t>viewing distance</a:t>
              </a:r>
            </a:p>
          </p:txBody>
        </p:sp>
        <p:sp>
          <p:nvSpPr>
            <p:cNvPr id="7" name="AutoShape 7"/>
            <p:cNvSpPr>
              <a:spLocks/>
            </p:cNvSpPr>
            <p:nvPr/>
          </p:nvSpPr>
          <p:spPr bwMode="auto">
            <a:xfrm rot="16200000">
              <a:off x="3406105" y="931539"/>
              <a:ext cx="45446" cy="1705271"/>
            </a:xfrm>
            <a:prstGeom prst="rightBrace">
              <a:avLst>
                <a:gd name="adj1" fmla="val 366667"/>
                <a:gd name="adj2" fmla="val 50000"/>
              </a:avLst>
            </a:prstGeom>
            <a:noFill/>
            <a:ln w="19050">
              <a:solidFill>
                <a:srgbClr val="1822CD"/>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charset="0"/>
                  <a:ea typeface="ＭＳ Ｐゴシック" charset="-128"/>
                  <a:cs typeface="+mn-cs"/>
                </a:defRPr>
              </a:lvl1pPr>
              <a:lvl2pPr marL="457200" algn="l" rtl="0" fontAlgn="base">
                <a:spcBef>
                  <a:spcPct val="0"/>
                </a:spcBef>
                <a:spcAft>
                  <a:spcPct val="0"/>
                </a:spcAft>
                <a:defRPr kumimoji="1" sz="2400" kern="1200">
                  <a:solidFill>
                    <a:schemeClr val="tx1"/>
                  </a:solidFill>
                  <a:latin typeface="Times New Roman" charset="0"/>
                  <a:ea typeface="ＭＳ Ｐゴシック" charset="-128"/>
                  <a:cs typeface="+mn-cs"/>
                </a:defRPr>
              </a:lvl2pPr>
              <a:lvl3pPr marL="914400" algn="l" rtl="0" fontAlgn="base">
                <a:spcBef>
                  <a:spcPct val="0"/>
                </a:spcBef>
                <a:spcAft>
                  <a:spcPct val="0"/>
                </a:spcAft>
                <a:defRPr kumimoji="1" sz="2400" kern="1200">
                  <a:solidFill>
                    <a:schemeClr val="tx1"/>
                  </a:solidFill>
                  <a:latin typeface="Times New Roman" charset="0"/>
                  <a:ea typeface="ＭＳ Ｐゴシック" charset="-128"/>
                  <a:cs typeface="+mn-cs"/>
                </a:defRPr>
              </a:lvl3pPr>
              <a:lvl4pPr marL="1371600" algn="l" rtl="0" fontAlgn="base">
                <a:spcBef>
                  <a:spcPct val="0"/>
                </a:spcBef>
                <a:spcAft>
                  <a:spcPct val="0"/>
                </a:spcAft>
                <a:defRPr kumimoji="1" sz="2400" kern="1200">
                  <a:solidFill>
                    <a:schemeClr val="tx1"/>
                  </a:solidFill>
                  <a:latin typeface="Times New Roman" charset="0"/>
                  <a:ea typeface="ＭＳ Ｐゴシック" charset="-128"/>
                  <a:cs typeface="+mn-cs"/>
                </a:defRPr>
              </a:lvl4pPr>
              <a:lvl5pPr marL="1828800" algn="l" rtl="0" fontAlgn="base">
                <a:spcBef>
                  <a:spcPct val="0"/>
                </a:spcBef>
                <a:spcAft>
                  <a:spcPct val="0"/>
                </a:spcAft>
                <a:defRPr kumimoji="1" sz="2400" kern="1200">
                  <a:solidFill>
                    <a:schemeClr val="tx1"/>
                  </a:solidFill>
                  <a:latin typeface="Times New Roman" charset="0"/>
                  <a:ea typeface="ＭＳ Ｐゴシック" charset="-128"/>
                  <a:cs typeface="+mn-cs"/>
                </a:defRPr>
              </a:lvl5pPr>
              <a:lvl6pPr marL="2286000" algn="l" defTabSz="914400" rtl="0" eaLnBrk="1" latinLnBrk="0" hangingPunct="1">
                <a:defRPr kumimoji="1" sz="2400" kern="1200">
                  <a:solidFill>
                    <a:schemeClr val="tx1"/>
                  </a:solidFill>
                  <a:latin typeface="Times New Roman" charset="0"/>
                  <a:ea typeface="ＭＳ Ｐゴシック" charset="-128"/>
                  <a:cs typeface="+mn-cs"/>
                </a:defRPr>
              </a:lvl6pPr>
              <a:lvl7pPr marL="2743200" algn="l" defTabSz="914400" rtl="0" eaLnBrk="1" latinLnBrk="0" hangingPunct="1">
                <a:defRPr kumimoji="1" sz="2400" kern="1200">
                  <a:solidFill>
                    <a:schemeClr val="tx1"/>
                  </a:solidFill>
                  <a:latin typeface="Times New Roman" charset="0"/>
                  <a:ea typeface="ＭＳ Ｐゴシック" charset="-128"/>
                  <a:cs typeface="+mn-cs"/>
                </a:defRPr>
              </a:lvl7pPr>
              <a:lvl8pPr marL="3200400" algn="l" defTabSz="914400" rtl="0" eaLnBrk="1" latinLnBrk="0" hangingPunct="1">
                <a:defRPr kumimoji="1" sz="2400" kern="1200">
                  <a:solidFill>
                    <a:schemeClr val="tx1"/>
                  </a:solidFill>
                  <a:latin typeface="Times New Roman" charset="0"/>
                  <a:ea typeface="ＭＳ Ｐゴシック" charset="-128"/>
                  <a:cs typeface="+mn-cs"/>
                </a:defRPr>
              </a:lvl8pPr>
              <a:lvl9pPr marL="3657600" algn="l" defTabSz="914400" rtl="0" eaLnBrk="1" latinLnBrk="0" hangingPunct="1">
                <a:defRPr kumimoji="1" sz="2400" kern="1200">
                  <a:solidFill>
                    <a:schemeClr val="tx1"/>
                  </a:solidFill>
                  <a:latin typeface="Times New Roman" charset="0"/>
                  <a:ea typeface="ＭＳ Ｐゴシック" charset="-128"/>
                  <a:cs typeface="+mn-cs"/>
                </a:defRPr>
              </a:lvl9pPr>
            </a:lstStyle>
            <a:p>
              <a:endParaRPr lang="en-US"/>
            </a:p>
          </p:txBody>
        </p:sp>
        <p:sp>
          <p:nvSpPr>
            <p:cNvPr id="8" name="Text Box 12"/>
            <p:cNvSpPr txBox="1">
              <a:spLocks noChangeArrowheads="1"/>
            </p:cNvSpPr>
            <p:nvPr/>
          </p:nvSpPr>
          <p:spPr bwMode="auto">
            <a:xfrm>
              <a:off x="4572134" y="2155549"/>
              <a:ext cx="1071608" cy="64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umimoji="1" sz="2400" kern="1200">
                  <a:solidFill>
                    <a:schemeClr val="tx1"/>
                  </a:solidFill>
                  <a:latin typeface="Times New Roman" charset="0"/>
                  <a:ea typeface="ＭＳ Ｐゴシック" charset="-128"/>
                  <a:cs typeface="+mn-cs"/>
                </a:defRPr>
              </a:lvl1pPr>
              <a:lvl2pPr marL="457200" algn="l" rtl="0" fontAlgn="base">
                <a:spcBef>
                  <a:spcPct val="0"/>
                </a:spcBef>
                <a:spcAft>
                  <a:spcPct val="0"/>
                </a:spcAft>
                <a:defRPr kumimoji="1" sz="2400" kern="1200">
                  <a:solidFill>
                    <a:schemeClr val="tx1"/>
                  </a:solidFill>
                  <a:latin typeface="Times New Roman" charset="0"/>
                  <a:ea typeface="ＭＳ Ｐゴシック" charset="-128"/>
                  <a:cs typeface="+mn-cs"/>
                </a:defRPr>
              </a:lvl2pPr>
              <a:lvl3pPr marL="914400" algn="l" rtl="0" fontAlgn="base">
                <a:spcBef>
                  <a:spcPct val="0"/>
                </a:spcBef>
                <a:spcAft>
                  <a:spcPct val="0"/>
                </a:spcAft>
                <a:defRPr kumimoji="1" sz="2400" kern="1200">
                  <a:solidFill>
                    <a:schemeClr val="tx1"/>
                  </a:solidFill>
                  <a:latin typeface="Times New Roman" charset="0"/>
                  <a:ea typeface="ＭＳ Ｐゴシック" charset="-128"/>
                  <a:cs typeface="+mn-cs"/>
                </a:defRPr>
              </a:lvl3pPr>
              <a:lvl4pPr marL="1371600" algn="l" rtl="0" fontAlgn="base">
                <a:spcBef>
                  <a:spcPct val="0"/>
                </a:spcBef>
                <a:spcAft>
                  <a:spcPct val="0"/>
                </a:spcAft>
                <a:defRPr kumimoji="1" sz="2400" kern="1200">
                  <a:solidFill>
                    <a:schemeClr val="tx1"/>
                  </a:solidFill>
                  <a:latin typeface="Times New Roman" charset="0"/>
                  <a:ea typeface="ＭＳ Ｐゴシック" charset="-128"/>
                  <a:cs typeface="+mn-cs"/>
                </a:defRPr>
              </a:lvl4pPr>
              <a:lvl5pPr marL="1828800" algn="l" rtl="0" fontAlgn="base">
                <a:spcBef>
                  <a:spcPct val="0"/>
                </a:spcBef>
                <a:spcAft>
                  <a:spcPct val="0"/>
                </a:spcAft>
                <a:defRPr kumimoji="1" sz="2400" kern="1200">
                  <a:solidFill>
                    <a:schemeClr val="tx1"/>
                  </a:solidFill>
                  <a:latin typeface="Times New Roman" charset="0"/>
                  <a:ea typeface="ＭＳ Ｐゴシック" charset="-128"/>
                  <a:cs typeface="+mn-cs"/>
                </a:defRPr>
              </a:lvl5pPr>
              <a:lvl6pPr marL="2286000" algn="l" defTabSz="914400" rtl="0" eaLnBrk="1" latinLnBrk="0" hangingPunct="1">
                <a:defRPr kumimoji="1" sz="2400" kern="1200">
                  <a:solidFill>
                    <a:schemeClr val="tx1"/>
                  </a:solidFill>
                  <a:latin typeface="Times New Roman" charset="0"/>
                  <a:ea typeface="ＭＳ Ｐゴシック" charset="-128"/>
                  <a:cs typeface="+mn-cs"/>
                </a:defRPr>
              </a:lvl6pPr>
              <a:lvl7pPr marL="2743200" algn="l" defTabSz="914400" rtl="0" eaLnBrk="1" latinLnBrk="0" hangingPunct="1">
                <a:defRPr kumimoji="1" sz="2400" kern="1200">
                  <a:solidFill>
                    <a:schemeClr val="tx1"/>
                  </a:solidFill>
                  <a:latin typeface="Times New Roman" charset="0"/>
                  <a:ea typeface="ＭＳ Ｐゴシック" charset="-128"/>
                  <a:cs typeface="+mn-cs"/>
                </a:defRPr>
              </a:lvl7pPr>
              <a:lvl8pPr marL="3200400" algn="l" defTabSz="914400" rtl="0" eaLnBrk="1" latinLnBrk="0" hangingPunct="1">
                <a:defRPr kumimoji="1" sz="2400" kern="1200">
                  <a:solidFill>
                    <a:schemeClr val="tx1"/>
                  </a:solidFill>
                  <a:latin typeface="Times New Roman" charset="0"/>
                  <a:ea typeface="ＭＳ Ｐゴシック" charset="-128"/>
                  <a:cs typeface="+mn-cs"/>
                </a:defRPr>
              </a:lvl8pPr>
              <a:lvl9pPr marL="3657600" algn="l" defTabSz="914400" rtl="0" eaLnBrk="1" latinLnBrk="0" hangingPunct="1">
                <a:defRPr kumimoji="1" sz="2400" kern="1200">
                  <a:solidFill>
                    <a:schemeClr val="tx1"/>
                  </a:solidFill>
                  <a:latin typeface="Times New Roman" charset="0"/>
                  <a:ea typeface="ＭＳ Ｐゴシック" charset="-128"/>
                  <a:cs typeface="+mn-cs"/>
                </a:defRPr>
              </a:lvl9pPr>
            </a:lstStyle>
            <a:p>
              <a:pPr eaLnBrk="1" hangingPunct="1"/>
              <a:r>
                <a:rPr lang="en-US" sz="1800" dirty="0">
                  <a:solidFill>
                    <a:srgbClr val="1822CD"/>
                  </a:solidFill>
                </a:rPr>
                <a:t>Distance Point</a:t>
              </a:r>
            </a:p>
          </p:txBody>
        </p:sp>
        <p:sp>
          <p:nvSpPr>
            <p:cNvPr id="9" name="Line 13"/>
            <p:cNvSpPr>
              <a:spLocks noChangeShapeType="1"/>
            </p:cNvSpPr>
            <p:nvPr/>
          </p:nvSpPr>
          <p:spPr bwMode="auto">
            <a:xfrm flipH="1" flipV="1">
              <a:off x="4420017" y="1896368"/>
              <a:ext cx="508674" cy="306047"/>
            </a:xfrm>
            <a:prstGeom prst="line">
              <a:avLst/>
            </a:prstGeom>
            <a:noFill/>
            <a:ln w="12700">
              <a:solidFill>
                <a:srgbClr val="1822CD"/>
              </a:solidFill>
              <a:miter lim="800000"/>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umimoji="1" sz="2400" kern="1200">
                  <a:solidFill>
                    <a:schemeClr val="tx1"/>
                  </a:solidFill>
                  <a:latin typeface="Times New Roman" charset="0"/>
                  <a:ea typeface="ＭＳ Ｐゴシック" charset="-128"/>
                  <a:cs typeface="+mn-cs"/>
                </a:defRPr>
              </a:lvl1pPr>
              <a:lvl2pPr marL="457200" algn="l" rtl="0" fontAlgn="base">
                <a:spcBef>
                  <a:spcPct val="0"/>
                </a:spcBef>
                <a:spcAft>
                  <a:spcPct val="0"/>
                </a:spcAft>
                <a:defRPr kumimoji="1" sz="2400" kern="1200">
                  <a:solidFill>
                    <a:schemeClr val="tx1"/>
                  </a:solidFill>
                  <a:latin typeface="Times New Roman" charset="0"/>
                  <a:ea typeface="ＭＳ Ｐゴシック" charset="-128"/>
                  <a:cs typeface="+mn-cs"/>
                </a:defRPr>
              </a:lvl2pPr>
              <a:lvl3pPr marL="914400" algn="l" rtl="0" fontAlgn="base">
                <a:spcBef>
                  <a:spcPct val="0"/>
                </a:spcBef>
                <a:spcAft>
                  <a:spcPct val="0"/>
                </a:spcAft>
                <a:defRPr kumimoji="1" sz="2400" kern="1200">
                  <a:solidFill>
                    <a:schemeClr val="tx1"/>
                  </a:solidFill>
                  <a:latin typeface="Times New Roman" charset="0"/>
                  <a:ea typeface="ＭＳ Ｐゴシック" charset="-128"/>
                  <a:cs typeface="+mn-cs"/>
                </a:defRPr>
              </a:lvl3pPr>
              <a:lvl4pPr marL="1371600" algn="l" rtl="0" fontAlgn="base">
                <a:spcBef>
                  <a:spcPct val="0"/>
                </a:spcBef>
                <a:spcAft>
                  <a:spcPct val="0"/>
                </a:spcAft>
                <a:defRPr kumimoji="1" sz="2400" kern="1200">
                  <a:solidFill>
                    <a:schemeClr val="tx1"/>
                  </a:solidFill>
                  <a:latin typeface="Times New Roman" charset="0"/>
                  <a:ea typeface="ＭＳ Ｐゴシック" charset="-128"/>
                  <a:cs typeface="+mn-cs"/>
                </a:defRPr>
              </a:lvl4pPr>
              <a:lvl5pPr marL="1828800" algn="l" rtl="0" fontAlgn="base">
                <a:spcBef>
                  <a:spcPct val="0"/>
                </a:spcBef>
                <a:spcAft>
                  <a:spcPct val="0"/>
                </a:spcAft>
                <a:defRPr kumimoji="1" sz="2400" kern="1200">
                  <a:solidFill>
                    <a:schemeClr val="tx1"/>
                  </a:solidFill>
                  <a:latin typeface="Times New Roman" charset="0"/>
                  <a:ea typeface="ＭＳ Ｐゴシック" charset="-128"/>
                  <a:cs typeface="+mn-cs"/>
                </a:defRPr>
              </a:lvl5pPr>
              <a:lvl6pPr marL="2286000" algn="l" defTabSz="914400" rtl="0" eaLnBrk="1" latinLnBrk="0" hangingPunct="1">
                <a:defRPr kumimoji="1" sz="2400" kern="1200">
                  <a:solidFill>
                    <a:schemeClr val="tx1"/>
                  </a:solidFill>
                  <a:latin typeface="Times New Roman" charset="0"/>
                  <a:ea typeface="ＭＳ Ｐゴシック" charset="-128"/>
                  <a:cs typeface="+mn-cs"/>
                </a:defRPr>
              </a:lvl6pPr>
              <a:lvl7pPr marL="2743200" algn="l" defTabSz="914400" rtl="0" eaLnBrk="1" latinLnBrk="0" hangingPunct="1">
                <a:defRPr kumimoji="1" sz="2400" kern="1200">
                  <a:solidFill>
                    <a:schemeClr val="tx1"/>
                  </a:solidFill>
                  <a:latin typeface="Times New Roman" charset="0"/>
                  <a:ea typeface="ＭＳ Ｐゴシック" charset="-128"/>
                  <a:cs typeface="+mn-cs"/>
                </a:defRPr>
              </a:lvl7pPr>
              <a:lvl8pPr marL="3200400" algn="l" defTabSz="914400" rtl="0" eaLnBrk="1" latinLnBrk="0" hangingPunct="1">
                <a:defRPr kumimoji="1" sz="2400" kern="1200">
                  <a:solidFill>
                    <a:schemeClr val="tx1"/>
                  </a:solidFill>
                  <a:latin typeface="Times New Roman" charset="0"/>
                  <a:ea typeface="ＭＳ Ｐゴシック" charset="-128"/>
                  <a:cs typeface="+mn-cs"/>
                </a:defRPr>
              </a:lvl8pPr>
              <a:lvl9pPr marL="3657600" algn="l" defTabSz="914400" rtl="0" eaLnBrk="1" latinLnBrk="0" hangingPunct="1">
                <a:defRPr kumimoji="1" sz="2400" kern="1200">
                  <a:solidFill>
                    <a:schemeClr val="tx1"/>
                  </a:solidFill>
                  <a:latin typeface="Times New Roman" charset="0"/>
                  <a:ea typeface="ＭＳ Ｐゴシック" charset="-128"/>
                  <a:cs typeface="+mn-cs"/>
                </a:defRPr>
              </a:lvl9pPr>
            </a:lstStyle>
            <a:p>
              <a:endParaRPr lang="en-US"/>
            </a:p>
          </p:txBody>
        </p:sp>
      </p:grpSp>
      <p:grpSp>
        <p:nvGrpSpPr>
          <p:cNvPr id="11" name="Group 20"/>
          <p:cNvGrpSpPr>
            <a:grpSpLocks/>
          </p:cNvGrpSpPr>
          <p:nvPr/>
        </p:nvGrpSpPr>
        <p:grpSpPr bwMode="auto">
          <a:xfrm>
            <a:off x="762000" y="2987490"/>
            <a:ext cx="3657686" cy="1870329"/>
            <a:chOff x="463" y="480"/>
            <a:chExt cx="3864" cy="2776"/>
          </a:xfrm>
        </p:grpSpPr>
        <p:pic>
          <p:nvPicPr>
            <p:cNvPr id="1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 y="480"/>
              <a:ext cx="3864" cy="2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2819" y="1238"/>
              <a:ext cx="1347"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dirty="0">
                  <a:solidFill>
                    <a:srgbClr val="1822CD"/>
                  </a:solidFill>
                </a:rPr>
                <a:t>transversals</a:t>
              </a:r>
            </a:p>
          </p:txBody>
        </p:sp>
        <p:sp>
          <p:nvSpPr>
            <p:cNvPr id="14" name="Line 7"/>
            <p:cNvSpPr>
              <a:spLocks noChangeShapeType="1"/>
            </p:cNvSpPr>
            <p:nvPr/>
          </p:nvSpPr>
          <p:spPr bwMode="auto">
            <a:xfrm>
              <a:off x="3365" y="1805"/>
              <a:ext cx="0" cy="675"/>
            </a:xfrm>
            <a:prstGeom prst="line">
              <a:avLst/>
            </a:prstGeom>
            <a:noFill/>
            <a:ln w="9525">
              <a:solidFill>
                <a:srgbClr val="1822CD"/>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Text Box 8"/>
            <p:cNvSpPr txBox="1">
              <a:spLocks noChangeArrowheads="1"/>
            </p:cNvSpPr>
            <p:nvPr/>
          </p:nvSpPr>
          <p:spPr bwMode="auto">
            <a:xfrm>
              <a:off x="463" y="542"/>
              <a:ext cx="1584"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dirty="0">
                  <a:solidFill>
                    <a:srgbClr val="1822CD"/>
                  </a:solidFill>
                </a:rPr>
                <a:t>“</a:t>
              </a:r>
              <a:r>
                <a:rPr lang="en-US" sz="1800" u="sng" dirty="0">
                  <a:solidFill>
                    <a:srgbClr val="1822CD"/>
                  </a:solidFill>
                </a:rPr>
                <a:t>Little Space</a:t>
              </a:r>
              <a:r>
                <a:rPr lang="en-US" sz="1800" dirty="0">
                  <a:solidFill>
                    <a:srgbClr val="1822CD"/>
                  </a:solidFill>
                </a:rPr>
                <a:t>”</a:t>
              </a:r>
            </a:p>
          </p:txBody>
        </p:sp>
        <p:sp>
          <p:nvSpPr>
            <p:cNvPr id="16" name="Text Box 9"/>
            <p:cNvSpPr txBox="1">
              <a:spLocks noChangeArrowheads="1"/>
            </p:cNvSpPr>
            <p:nvPr/>
          </p:nvSpPr>
          <p:spPr bwMode="auto">
            <a:xfrm>
              <a:off x="1265" y="1464"/>
              <a:ext cx="1130"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dirty="0">
                  <a:solidFill>
                    <a:srgbClr val="1822CD"/>
                  </a:solidFill>
                </a:rPr>
                <a:t>diagonals</a:t>
              </a:r>
            </a:p>
          </p:txBody>
        </p:sp>
        <p:sp>
          <p:nvSpPr>
            <p:cNvPr id="17" name="Line 10"/>
            <p:cNvSpPr>
              <a:spLocks noChangeShapeType="1"/>
            </p:cNvSpPr>
            <p:nvPr/>
          </p:nvSpPr>
          <p:spPr bwMode="auto">
            <a:xfrm flipH="1">
              <a:off x="722" y="1739"/>
              <a:ext cx="546" cy="273"/>
            </a:xfrm>
            <a:prstGeom prst="line">
              <a:avLst/>
            </a:prstGeom>
            <a:noFill/>
            <a:ln w="9525">
              <a:solidFill>
                <a:srgbClr val="1822CD"/>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Text Box 11"/>
            <p:cNvSpPr txBox="1">
              <a:spLocks noChangeArrowheads="1"/>
            </p:cNvSpPr>
            <p:nvPr/>
          </p:nvSpPr>
          <p:spPr bwMode="auto">
            <a:xfrm>
              <a:off x="1268" y="968"/>
              <a:ext cx="1458"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700" dirty="0">
                  <a:solidFill>
                    <a:srgbClr val="1822CD"/>
                  </a:solidFill>
                </a:rPr>
                <a:t>perpendicular</a:t>
              </a:r>
            </a:p>
          </p:txBody>
        </p:sp>
        <p:sp>
          <p:nvSpPr>
            <p:cNvPr id="19" name="Line 12"/>
            <p:cNvSpPr>
              <a:spLocks noChangeShapeType="1"/>
            </p:cNvSpPr>
            <p:nvPr/>
          </p:nvSpPr>
          <p:spPr bwMode="auto">
            <a:xfrm flipH="1">
              <a:off x="995" y="1238"/>
              <a:ext cx="273" cy="72"/>
            </a:xfrm>
            <a:prstGeom prst="line">
              <a:avLst/>
            </a:prstGeom>
            <a:noFill/>
            <a:ln w="9525">
              <a:solidFill>
                <a:srgbClr val="1822CD"/>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Text Box 17"/>
            <p:cNvSpPr txBox="1">
              <a:spLocks noChangeArrowheads="1"/>
            </p:cNvSpPr>
            <p:nvPr/>
          </p:nvSpPr>
          <p:spPr bwMode="auto">
            <a:xfrm>
              <a:off x="476" y="1305"/>
              <a:ext cx="493"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a:solidFill>
                    <a:srgbClr val="1822CD"/>
                  </a:solidFill>
                </a:rPr>
                <a:t>CP</a:t>
              </a:r>
            </a:p>
          </p:txBody>
        </p:sp>
        <p:sp>
          <p:nvSpPr>
            <p:cNvPr id="21" name="Text Box 19"/>
            <p:cNvSpPr txBox="1">
              <a:spLocks noChangeArrowheads="1"/>
            </p:cNvSpPr>
            <p:nvPr/>
          </p:nvSpPr>
          <p:spPr bwMode="auto">
            <a:xfrm>
              <a:off x="596" y="2708"/>
              <a:ext cx="994"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dirty="0">
                  <a:solidFill>
                    <a:srgbClr val="1822CD"/>
                  </a:solidFill>
                </a:rPr>
                <a:t>baseline</a:t>
              </a:r>
            </a:p>
          </p:txBody>
        </p:sp>
      </p:grpSp>
      <p:sp>
        <p:nvSpPr>
          <p:cNvPr id="22" name="TextBox 21"/>
          <p:cNvSpPr txBox="1"/>
          <p:nvPr/>
        </p:nvSpPr>
        <p:spPr>
          <a:xfrm>
            <a:off x="5970667" y="2060699"/>
            <a:ext cx="2549096" cy="461665"/>
          </a:xfrm>
          <a:prstGeom prst="rect">
            <a:avLst/>
          </a:prstGeom>
          <a:noFill/>
        </p:spPr>
        <p:txBody>
          <a:bodyPr wrap="none" rtlCol="0">
            <a:spAutoFit/>
          </a:bodyPr>
          <a:lstStyle/>
          <a:p>
            <a:r>
              <a:rPr lang="en-US" sz="2400" dirty="0" smtClean="0"/>
              <a:t>Da Vinci’s Method</a:t>
            </a:r>
            <a:endParaRPr lang="en-US" sz="2400" dirty="0"/>
          </a:p>
        </p:txBody>
      </p:sp>
      <p:sp>
        <p:nvSpPr>
          <p:cNvPr id="23" name="TextBox 22"/>
          <p:cNvSpPr txBox="1"/>
          <p:nvPr/>
        </p:nvSpPr>
        <p:spPr>
          <a:xfrm>
            <a:off x="5970666" y="3691822"/>
            <a:ext cx="2374368" cy="461665"/>
          </a:xfrm>
          <a:prstGeom prst="rect">
            <a:avLst/>
          </a:prstGeom>
          <a:noFill/>
        </p:spPr>
        <p:txBody>
          <a:bodyPr wrap="none" rtlCol="0">
            <a:spAutoFit/>
          </a:bodyPr>
          <a:lstStyle/>
          <a:p>
            <a:r>
              <a:rPr lang="en-US" sz="2400" dirty="0" err="1" smtClean="0"/>
              <a:t>Alberti’s</a:t>
            </a:r>
            <a:r>
              <a:rPr lang="en-US" sz="2400" dirty="0" smtClean="0"/>
              <a:t> Method</a:t>
            </a:r>
            <a:endParaRPr lang="en-US" sz="2400" dirty="0"/>
          </a:p>
        </p:txBody>
      </p:sp>
      <p:sp>
        <p:nvSpPr>
          <p:cNvPr id="25" name="TextBox 24"/>
          <p:cNvSpPr txBox="1"/>
          <p:nvPr/>
        </p:nvSpPr>
        <p:spPr>
          <a:xfrm>
            <a:off x="2057400" y="4778573"/>
            <a:ext cx="6172200" cy="307777"/>
          </a:xfrm>
          <a:prstGeom prst="rect">
            <a:avLst/>
          </a:prstGeom>
          <a:noFill/>
        </p:spPr>
        <p:txBody>
          <a:bodyPr wrap="square" rtlCol="0">
            <a:spAutoFit/>
          </a:bodyPr>
          <a:lstStyle/>
          <a:p>
            <a:r>
              <a:rPr lang="en-US" sz="1400" dirty="0" smtClean="0"/>
              <a:t>Image credit: COGS011 (Perception, Illusion and Visual Art, William Warren)</a:t>
            </a:r>
          </a:p>
        </p:txBody>
      </p:sp>
      <p:sp>
        <p:nvSpPr>
          <p:cNvPr id="27" name="Footer Placeholder 26"/>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36392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007-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282"/>
          <a:stretch/>
        </p:blipFill>
        <p:spPr bwMode="auto">
          <a:xfrm>
            <a:off x="1130896" y="2876550"/>
            <a:ext cx="4126904"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quarter" idx="1"/>
          </p:nvPr>
        </p:nvSpPr>
        <p:spPr>
          <a:xfrm>
            <a:off x="457200" y="914400"/>
            <a:ext cx="8229600" cy="2114550"/>
          </a:xfrm>
        </p:spPr>
        <p:txBody>
          <a:bodyPr>
            <a:normAutofit fontScale="92500" lnSpcReduction="10000"/>
          </a:bodyPr>
          <a:lstStyle/>
          <a:p>
            <a:r>
              <a:rPr lang="en-US" sz="2000" dirty="0"/>
              <a:t>Published first treatise on perspective, </a:t>
            </a:r>
            <a:r>
              <a:rPr lang="en-US" sz="2000" i="1" dirty="0"/>
              <a:t>Della </a:t>
            </a:r>
            <a:r>
              <a:rPr lang="en-US" sz="2000" i="1" dirty="0" err="1"/>
              <a:t>Pittura</a:t>
            </a:r>
            <a:r>
              <a:rPr lang="en-US" sz="2000" dirty="0"/>
              <a:t>, in 1435</a:t>
            </a:r>
          </a:p>
          <a:p>
            <a:r>
              <a:rPr lang="en-US" sz="2000" dirty="0"/>
              <a:t>“A painting </a:t>
            </a:r>
            <a:r>
              <a:rPr lang="en-US" sz="2000" b="1" dirty="0"/>
              <a:t>[the projection plane]</a:t>
            </a:r>
            <a:r>
              <a:rPr lang="en-US" sz="2000" dirty="0"/>
              <a:t> is the intersection of a visual pyramid </a:t>
            </a:r>
            <a:r>
              <a:rPr lang="en-US" sz="2000" b="1" dirty="0"/>
              <a:t>[view volume]</a:t>
            </a:r>
            <a:r>
              <a:rPr lang="en-US" sz="2000" dirty="0"/>
              <a:t> at a given distance, with a fixed center </a:t>
            </a:r>
            <a:r>
              <a:rPr lang="en-US" sz="2000" b="1" dirty="0"/>
              <a:t>[center of projection]</a:t>
            </a:r>
            <a:r>
              <a:rPr lang="en-US" sz="2000" dirty="0"/>
              <a:t> and a defined position of light, represented by art with lines and colors on a given surface </a:t>
            </a:r>
            <a:r>
              <a:rPr lang="en-US" sz="2000" b="1" dirty="0"/>
              <a:t>[the rendering]</a:t>
            </a:r>
            <a:r>
              <a:rPr lang="en-US" sz="2000" dirty="0"/>
              <a:t>.” (</a:t>
            </a:r>
            <a:r>
              <a:rPr lang="en-US" sz="2000" dirty="0" err="1"/>
              <a:t>Leono</a:t>
            </a:r>
            <a:r>
              <a:rPr lang="en-US" sz="2000" dirty="0"/>
              <a:t> Battista </a:t>
            </a:r>
            <a:r>
              <a:rPr lang="en-US" sz="2000" dirty="0" err="1"/>
              <a:t>Alberti</a:t>
            </a:r>
            <a:r>
              <a:rPr lang="en-US" sz="2000" dirty="0"/>
              <a:t> (1404-1472), </a:t>
            </a:r>
            <a:r>
              <a:rPr lang="en-US" sz="2000" i="1" dirty="0"/>
              <a:t>On Painting</a:t>
            </a:r>
            <a:r>
              <a:rPr lang="en-US" sz="2000" dirty="0"/>
              <a:t>,</a:t>
            </a:r>
            <a:r>
              <a:rPr lang="en-US" sz="2000" i="1" dirty="0"/>
              <a:t>   </a:t>
            </a:r>
            <a:r>
              <a:rPr lang="en-US" sz="2000" dirty="0"/>
              <a:t>pp. 32-33</a:t>
            </a:r>
            <a:r>
              <a:rPr lang="en-US" sz="2000" dirty="0" smtClean="0"/>
              <a:t>)</a:t>
            </a:r>
          </a:p>
          <a:p>
            <a:r>
              <a:rPr lang="en-US" sz="2000" dirty="0" smtClean="0"/>
              <a:t>A different way of thinking about perspective from the vanishing point</a:t>
            </a:r>
            <a:endParaRPr lang="en-US" sz="2000" dirty="0"/>
          </a:p>
          <a:p>
            <a:endParaRPr lang="en-US" sz="2000" dirty="0"/>
          </a:p>
        </p:txBody>
      </p:sp>
      <p:sp>
        <p:nvSpPr>
          <p:cNvPr id="6" name="Slide Number Placeholder 5"/>
          <p:cNvSpPr>
            <a:spLocks noGrp="1"/>
          </p:cNvSpPr>
          <p:nvPr>
            <p:ph type="sldNum" sz="quarter" idx="4"/>
          </p:nvPr>
        </p:nvSpPr>
        <p:spPr/>
        <p:txBody>
          <a:bodyPr/>
          <a:lstStyle/>
          <a:p>
            <a:fld id="{5CF30DA4-14BE-4F54-B0A8-ED9171CFD0A8}" type="slidenum">
              <a:rPr lang="en-US" smtClean="0"/>
              <a:pPr/>
              <a:t>16</a:t>
            </a:fld>
            <a:endParaRPr lang="en-US"/>
          </a:p>
        </p:txBody>
      </p:sp>
      <p:sp>
        <p:nvSpPr>
          <p:cNvPr id="2" name="Title 1"/>
          <p:cNvSpPr>
            <a:spLocks noGrp="1"/>
          </p:cNvSpPr>
          <p:nvPr>
            <p:ph type="title"/>
          </p:nvPr>
        </p:nvSpPr>
        <p:spPr/>
        <p:txBody>
          <a:bodyPr>
            <a:normAutofit fontScale="90000"/>
          </a:bodyPr>
          <a:lstStyle/>
          <a:p>
            <a:r>
              <a:rPr lang="en-US" dirty="0" err="1" smtClean="0"/>
              <a:t>Alberti</a:t>
            </a:r>
            <a:r>
              <a:rPr lang="en-US" dirty="0" smtClean="0"/>
              <a:t> on Linear Perspective (View Points)</a:t>
            </a:r>
            <a:endParaRPr lang="en-US" dirty="0"/>
          </a:p>
        </p:txBody>
      </p:sp>
      <p:pic>
        <p:nvPicPr>
          <p:cNvPr id="5" name="Picture 9" descr="leon_battista_albert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2982523"/>
            <a:ext cx="1149350" cy="1707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8"/>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09284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1" y="914400"/>
            <a:ext cx="4190999" cy="3562350"/>
          </a:xfrm>
        </p:spPr>
        <p:txBody>
          <a:bodyPr>
            <a:normAutofit/>
          </a:bodyPr>
          <a:lstStyle/>
          <a:p>
            <a:r>
              <a:rPr lang="en-US" dirty="0" smtClean="0"/>
              <a:t>Idea of “visual pyramid” implies use of triangular geometry</a:t>
            </a:r>
          </a:p>
          <a:p>
            <a:r>
              <a:rPr lang="en-US" dirty="0" smtClean="0"/>
              <a:t>Easy to project object on to an image plane based on</a:t>
            </a:r>
          </a:p>
          <a:p>
            <a:pPr lvl="1">
              <a:lnSpc>
                <a:spcPct val="90000"/>
              </a:lnSpc>
            </a:pPr>
            <a:r>
              <a:rPr lang="en-US" dirty="0" smtClean="0"/>
              <a:t>height </a:t>
            </a:r>
            <a:r>
              <a:rPr lang="en-US" dirty="0"/>
              <a:t>of object (AB)</a:t>
            </a:r>
          </a:p>
          <a:p>
            <a:pPr lvl="1">
              <a:lnSpc>
                <a:spcPct val="90000"/>
              </a:lnSpc>
            </a:pPr>
            <a:r>
              <a:rPr lang="en-US" dirty="0"/>
              <a:t>distance from eye to object (CB)</a:t>
            </a:r>
          </a:p>
          <a:p>
            <a:pPr lvl="1">
              <a:lnSpc>
                <a:spcPct val="90000"/>
              </a:lnSpc>
            </a:pPr>
            <a:r>
              <a:rPr lang="en-US" dirty="0"/>
              <a:t>distance from eye to picture (projection) plane (CD)</a:t>
            </a:r>
          </a:p>
          <a:p>
            <a:pPr lvl="1">
              <a:lnSpc>
                <a:spcPct val="90000"/>
              </a:lnSpc>
            </a:pPr>
            <a:r>
              <a:rPr lang="en-US" dirty="0"/>
              <a:t>and using relationship CB: CD as AB: ED</a:t>
            </a:r>
          </a:p>
          <a:p>
            <a:endParaRPr lang="en-US" dirty="0"/>
          </a:p>
        </p:txBody>
      </p:sp>
      <p:sp>
        <p:nvSpPr>
          <p:cNvPr id="9" name="Slide Number Placeholder 8"/>
          <p:cNvSpPr>
            <a:spLocks noGrp="1"/>
          </p:cNvSpPr>
          <p:nvPr>
            <p:ph type="sldNum" sz="quarter" idx="4"/>
          </p:nvPr>
        </p:nvSpPr>
        <p:spPr/>
        <p:txBody>
          <a:bodyPr/>
          <a:lstStyle/>
          <a:p>
            <a:fld id="{5CF30DA4-14BE-4F54-B0A8-ED9171CFD0A8}" type="slidenum">
              <a:rPr lang="en-US" smtClean="0"/>
              <a:pPr/>
              <a:t>17</a:t>
            </a:fld>
            <a:endParaRPr lang="en-US"/>
          </a:p>
        </p:txBody>
      </p:sp>
      <p:sp>
        <p:nvSpPr>
          <p:cNvPr id="2" name="Title 1"/>
          <p:cNvSpPr>
            <a:spLocks noGrp="1"/>
          </p:cNvSpPr>
          <p:nvPr>
            <p:ph type="title"/>
          </p:nvPr>
        </p:nvSpPr>
        <p:spPr/>
        <p:txBody>
          <a:bodyPr>
            <a:normAutofit fontScale="90000"/>
          </a:bodyPr>
          <a:lstStyle/>
          <a:p>
            <a:r>
              <a:rPr lang="en-US" dirty="0" smtClean="0"/>
              <a:t>Triangles and Geometry (1/2)</a:t>
            </a:r>
            <a:endParaRPr lang="en-US" dirty="0"/>
          </a:p>
        </p:txBody>
      </p:sp>
      <p:grpSp>
        <p:nvGrpSpPr>
          <p:cNvPr id="10" name="Group 9"/>
          <p:cNvGrpSpPr/>
          <p:nvPr/>
        </p:nvGrpSpPr>
        <p:grpSpPr>
          <a:xfrm>
            <a:off x="4372995" y="1463278"/>
            <a:ext cx="4390005" cy="2403872"/>
            <a:chOff x="4372995" y="1146810"/>
            <a:chExt cx="4390005" cy="2403872"/>
          </a:xfrm>
        </p:grpSpPr>
        <p:pic>
          <p:nvPicPr>
            <p:cNvPr id="4" name="Picture 3" descr="perspective.jpg"/>
            <p:cNvPicPr>
              <a:picLocks noChangeAspect="1"/>
            </p:cNvPicPr>
            <p:nvPr/>
          </p:nvPicPr>
          <p:blipFill rotWithShape="1">
            <a:blip r:embed="rId2" cstate="print">
              <a:extLst>
                <a:ext uri="{28A0092B-C50C-407E-A947-70E740481C1C}">
                  <a14:useLocalDpi xmlns:a14="http://schemas.microsoft.com/office/drawing/2010/main" val="0"/>
                </a:ext>
              </a:extLst>
            </a:blip>
            <a:srcRect l="6662" t="10719" r="6886" b="4384"/>
            <a:stretch/>
          </p:blipFill>
          <p:spPr bwMode="auto">
            <a:xfrm>
              <a:off x="4372995" y="1146810"/>
              <a:ext cx="4390005" cy="226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056"/>
            <p:cNvSpPr txBox="1">
              <a:spLocks noChangeArrowheads="1"/>
            </p:cNvSpPr>
            <p:nvPr/>
          </p:nvSpPr>
          <p:spPr bwMode="auto">
            <a:xfrm>
              <a:off x="6127750" y="3181350"/>
              <a:ext cx="2482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dirty="0">
                  <a:latin typeface="+mn-lt"/>
                </a:rPr>
                <a:t>CB : CD as AB : ED</a:t>
              </a:r>
            </a:p>
          </p:txBody>
        </p:sp>
        <p:sp>
          <p:nvSpPr>
            <p:cNvPr id="6" name="Text Box 2064"/>
            <p:cNvSpPr txBox="1">
              <a:spLocks noChangeArrowheads="1"/>
            </p:cNvSpPr>
            <p:nvPr/>
          </p:nvSpPr>
          <p:spPr bwMode="auto">
            <a:xfrm>
              <a:off x="7642695" y="1962150"/>
              <a:ext cx="65274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400" dirty="0">
                  <a:latin typeface="+mn-lt"/>
                </a:rPr>
                <a:t>object</a:t>
              </a:r>
            </a:p>
          </p:txBody>
        </p:sp>
        <p:sp>
          <p:nvSpPr>
            <p:cNvPr id="7" name="Text Box 2065"/>
            <p:cNvSpPr txBox="1">
              <a:spLocks noChangeArrowheads="1"/>
            </p:cNvSpPr>
            <p:nvPr/>
          </p:nvSpPr>
          <p:spPr bwMode="auto">
            <a:xfrm>
              <a:off x="5953930" y="1428750"/>
              <a:ext cx="11967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400" dirty="0">
                  <a:latin typeface="+mn-lt"/>
                </a:rPr>
                <a:t>picture plane</a:t>
              </a:r>
            </a:p>
          </p:txBody>
        </p:sp>
        <p:sp>
          <p:nvSpPr>
            <p:cNvPr id="8" name="Text Box 2066"/>
            <p:cNvSpPr txBox="1">
              <a:spLocks noChangeArrowheads="1"/>
            </p:cNvSpPr>
            <p:nvPr/>
          </p:nvSpPr>
          <p:spPr bwMode="auto">
            <a:xfrm>
              <a:off x="5662183" y="2114550"/>
              <a:ext cx="14195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400" dirty="0">
                  <a:latin typeface="+mn-lt"/>
                  <a:ea typeface="Verdana" pitchFamily="34" charset="0"/>
                  <a:cs typeface="Verdana" pitchFamily="34" charset="0"/>
                </a:rPr>
                <a:t>projected object</a:t>
              </a:r>
            </a:p>
          </p:txBody>
        </p:sp>
      </p:grpSp>
      <p:sp>
        <p:nvSpPr>
          <p:cNvPr id="13" name="Footer Placeholder 12"/>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45192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rspective2.jpg"/>
          <p:cNvPicPr>
            <a:picLocks noChangeAspect="1"/>
          </p:cNvPicPr>
          <p:nvPr/>
        </p:nvPicPr>
        <p:blipFill rotWithShape="1">
          <a:blip r:embed="rId3" cstate="print">
            <a:extLst>
              <a:ext uri="{28A0092B-C50C-407E-A947-70E740481C1C}">
                <a14:useLocalDpi xmlns:a14="http://schemas.microsoft.com/office/drawing/2010/main" val="0"/>
              </a:ext>
            </a:extLst>
          </a:blip>
          <a:srcRect l="3333" t="6347" r="3331" b="12418"/>
          <a:stretch/>
        </p:blipFill>
        <p:spPr bwMode="auto">
          <a:xfrm>
            <a:off x="4038600" y="666750"/>
            <a:ext cx="4824208" cy="219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381000" y="895350"/>
                <a:ext cx="3657600" cy="3962400"/>
              </a:xfrm>
            </p:spPr>
            <p:txBody>
              <a:bodyPr>
                <a:normAutofit/>
              </a:bodyPr>
              <a:lstStyle/>
              <a:p>
                <a:r>
                  <a:rPr lang="en-US" dirty="0" smtClean="0"/>
                  <a:t>The general case: the object we’re considering is not parallel to the picture plane.</a:t>
                </a:r>
              </a:p>
              <a:p>
                <a:r>
                  <a:rPr lang="en-US" dirty="0" smtClean="0"/>
                  <a:t>Use the projection (</a:t>
                </a:r>
                <a14:m>
                  <m:oMath xmlns:m="http://schemas.openxmlformats.org/officeDocument/2006/math">
                    <m:d>
                      <m:dPr>
                        <m:begChr m:val="‖"/>
                        <m:endChr m:val="‖"/>
                        <m:ctrlPr>
                          <a:rPr lang="en-US" i="1" smtClean="0">
                            <a:latin typeface="Cambria Math"/>
                          </a:rPr>
                        </m:ctrlPr>
                      </m:dPr>
                      <m:e>
                        <m:r>
                          <a:rPr lang="en-US" b="0" i="1" smtClean="0">
                            <a:latin typeface="Cambria Math"/>
                          </a:rPr>
                          <m:t>𝐶𝐵</m:t>
                        </m:r>
                        <m:r>
                          <a:rPr lang="en-US" b="0" i="1" smtClean="0">
                            <a:latin typeface="Cambria Math"/>
                          </a:rPr>
                          <m:t>′</m:t>
                        </m:r>
                      </m:e>
                    </m:d>
                  </m:oMath>
                </a14:m>
                <a:r>
                  <a:rPr lang="en-US" dirty="0" smtClean="0"/>
                  <a:t>) of CA’ onto the unit vector </a:t>
                </a:r>
                <a14:m>
                  <m:oMath xmlns:m="http://schemas.openxmlformats.org/officeDocument/2006/math">
                    <m:f>
                      <m:fPr>
                        <m:ctrlPr>
                          <a:rPr lang="en-US" i="1" smtClean="0">
                            <a:latin typeface="Cambria Math"/>
                          </a:rPr>
                        </m:ctrlPr>
                      </m:fPr>
                      <m:num>
                        <m:r>
                          <a:rPr lang="en-US" b="0" i="1" smtClean="0">
                            <a:latin typeface="Cambria Math"/>
                          </a:rPr>
                          <m:t>𝐶𝐵</m:t>
                        </m:r>
                      </m:num>
                      <m:den>
                        <m:d>
                          <m:dPr>
                            <m:begChr m:val="‖"/>
                            <m:endChr m:val="‖"/>
                            <m:ctrlPr>
                              <a:rPr lang="en-US" i="1" smtClean="0">
                                <a:latin typeface="Cambria Math"/>
                              </a:rPr>
                            </m:ctrlPr>
                          </m:dPr>
                          <m:e>
                            <m:r>
                              <a:rPr lang="en-US" b="0" i="1" smtClean="0">
                                <a:latin typeface="Cambria Math"/>
                              </a:rPr>
                              <m:t>𝐶𝐵</m:t>
                            </m:r>
                          </m:e>
                        </m:d>
                      </m:den>
                    </m:f>
                  </m:oMath>
                </a14:m>
                <a:r>
                  <a:rPr lang="en-US" dirty="0" smtClean="0"/>
                  <a:t> to determine the vector CB’</a:t>
                </a:r>
              </a:p>
              <a:p>
                <a:pPr lvl="1"/>
                <a:r>
                  <a:rPr lang="en-US" dirty="0" smtClean="0"/>
                  <a:t>The dot product of vector </a:t>
                </a:r>
                <a14:m>
                  <m:oMath xmlns:m="http://schemas.openxmlformats.org/officeDocument/2006/math">
                    <m:r>
                      <a:rPr lang="en-US" b="1" i="1" dirty="0" smtClean="0">
                        <a:latin typeface="Cambria Math"/>
                      </a:rPr>
                      <m:t>𝒂</m:t>
                    </m:r>
                  </m:oMath>
                </a14:m>
                <a:r>
                  <a:rPr lang="en-US" dirty="0" smtClean="0"/>
                  <a:t> with </a:t>
                </a:r>
                <a:r>
                  <a:rPr lang="en-US" b="1" dirty="0" smtClean="0"/>
                  <a:t>unit</a:t>
                </a:r>
                <a:r>
                  <a:rPr lang="en-US" dirty="0" smtClean="0"/>
                  <a:t> vector </a:t>
                </a:r>
                <a14:m>
                  <m:oMath xmlns:m="http://schemas.openxmlformats.org/officeDocument/2006/math">
                    <m:r>
                      <a:rPr lang="en-US" b="1" i="1" dirty="0" smtClean="0">
                        <a:latin typeface="Cambria Math"/>
                      </a:rPr>
                      <m:t>𝒃</m:t>
                    </m:r>
                  </m:oMath>
                </a14:m>
                <a:r>
                  <a:rPr lang="en-US" dirty="0" smtClean="0"/>
                  <a:t> is the projection of </a:t>
                </a:r>
                <a14:m>
                  <m:oMath xmlns:m="http://schemas.openxmlformats.org/officeDocument/2006/math">
                    <m:r>
                      <a:rPr lang="en-US" b="1" i="1" dirty="0" smtClean="0">
                        <a:latin typeface="Cambria Math"/>
                      </a:rPr>
                      <m:t>𝒂</m:t>
                    </m:r>
                  </m:oMath>
                </a14:m>
                <a:r>
                  <a:rPr lang="en-US" dirty="0" smtClean="0"/>
                  <a:t> onto </a:t>
                </a:r>
                <a14:m>
                  <m:oMath xmlns:m="http://schemas.openxmlformats.org/officeDocument/2006/math">
                    <m:r>
                      <a:rPr lang="en-US" b="1" i="1" dirty="0" smtClean="0">
                        <a:latin typeface="Cambria Math"/>
                      </a:rPr>
                      <m:t>𝒃</m:t>
                    </m:r>
                  </m:oMath>
                </a14:m>
                <a:r>
                  <a:rPr lang="en-US" b="1" dirty="0" smtClean="0"/>
                  <a:t> </a:t>
                </a:r>
                <a:r>
                  <a:rPr lang="en-US" dirty="0" smtClean="0"/>
                  <a:t>(scalar)</a:t>
                </a:r>
                <a:endParaRPr lang="en-US" b="1" dirty="0" smtClean="0"/>
              </a:p>
              <a:p>
                <a:r>
                  <a:rPr lang="en-US" dirty="0" smtClean="0"/>
                  <a:t>CB’:CD as A’B’:ED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381000" y="895350"/>
                <a:ext cx="3657600" cy="3962400"/>
              </a:xfrm>
              <a:blipFill rotWithShape="1">
                <a:blip r:embed="rId4"/>
                <a:stretch>
                  <a:fillRect l="-667" t="-769" r="-1500"/>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5CF30DA4-14BE-4F54-B0A8-ED9171CFD0A8}" type="slidenum">
              <a:rPr lang="en-US" smtClean="0"/>
              <a:pPr/>
              <a:t>18</a:t>
            </a:fld>
            <a:endParaRPr lang="en-US"/>
          </a:p>
        </p:txBody>
      </p:sp>
      <p:sp>
        <p:nvSpPr>
          <p:cNvPr id="2" name="Title 1"/>
          <p:cNvSpPr>
            <a:spLocks noGrp="1"/>
          </p:cNvSpPr>
          <p:nvPr>
            <p:ph type="title"/>
          </p:nvPr>
        </p:nvSpPr>
        <p:spPr/>
        <p:txBody>
          <a:bodyPr>
            <a:normAutofit fontScale="90000"/>
          </a:bodyPr>
          <a:lstStyle/>
          <a:p>
            <a:r>
              <a:rPr lang="en-US" dirty="0" smtClean="0"/>
              <a:t>Triangles and Geometry (2/2)</a:t>
            </a:r>
            <a:endParaRPr lang="en-US" dirty="0"/>
          </a:p>
        </p:txBody>
      </p:sp>
      <p:grpSp>
        <p:nvGrpSpPr>
          <p:cNvPr id="24" name="Group 23"/>
          <p:cNvGrpSpPr/>
          <p:nvPr/>
        </p:nvGrpSpPr>
        <p:grpSpPr>
          <a:xfrm>
            <a:off x="4267200" y="2724150"/>
            <a:ext cx="4724400" cy="1880952"/>
            <a:chOff x="5019675" y="2932331"/>
            <a:chExt cx="4724400" cy="1880952"/>
          </a:xfrm>
        </p:grpSpPr>
        <mc:AlternateContent xmlns:mc="http://schemas.openxmlformats.org/markup-compatibility/2006" xmlns:a14="http://schemas.microsoft.com/office/drawing/2010/main">
          <mc:Choice Requires="a14">
            <p:sp>
              <p:nvSpPr>
                <p:cNvPr id="10" name="TextBox 9"/>
                <p:cNvSpPr txBox="1"/>
                <p:nvPr/>
              </p:nvSpPr>
              <p:spPr>
                <a:xfrm>
                  <a:off x="5019675" y="3409950"/>
                  <a:ext cx="3300519" cy="1403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2"/>
                            </a:solidFill>
                            <a:latin typeface="Cambria Math"/>
                          </a:rPr>
                          <m:t>𝐶</m:t>
                        </m:r>
                        <m:sSup>
                          <m:sSupPr>
                            <m:ctrlPr>
                              <a:rPr lang="en-US" sz="2000" b="0" i="1" smtClean="0">
                                <a:solidFill>
                                  <a:schemeClr val="tx2"/>
                                </a:solidFill>
                                <a:latin typeface="Cambria Math"/>
                              </a:rPr>
                            </m:ctrlPr>
                          </m:sSupPr>
                          <m:e>
                            <m:r>
                              <a:rPr lang="en-US" sz="2000" b="0" i="1" smtClean="0">
                                <a:solidFill>
                                  <a:schemeClr val="tx2"/>
                                </a:solidFill>
                                <a:latin typeface="Cambria Math"/>
                              </a:rPr>
                              <m:t>𝐵</m:t>
                            </m:r>
                          </m:e>
                          <m:sup>
                            <m:r>
                              <a:rPr lang="en-US" sz="2000" b="0" i="1" smtClean="0">
                                <a:solidFill>
                                  <a:schemeClr val="tx2"/>
                                </a:solidFill>
                                <a:latin typeface="Cambria Math"/>
                              </a:rPr>
                              <m:t>′</m:t>
                            </m:r>
                          </m:sup>
                        </m:sSup>
                        <m:r>
                          <m:rPr>
                            <m:aln/>
                          </m:rPr>
                          <a:rPr lang="en-US" sz="2000" b="0" i="1" smtClean="0">
                            <a:solidFill>
                              <a:schemeClr val="tx2"/>
                            </a:solidFill>
                            <a:latin typeface="Cambria Math"/>
                          </a:rPr>
                          <m:t>=</m:t>
                        </m:r>
                        <m:d>
                          <m:dPr>
                            <m:begChr m:val="‖"/>
                            <m:endChr m:val="‖"/>
                            <m:ctrlPr>
                              <a:rPr lang="en-US" sz="2000" b="0" i="1" smtClean="0">
                                <a:solidFill>
                                  <a:schemeClr val="tx2"/>
                                </a:solidFill>
                                <a:latin typeface="Cambria Math"/>
                              </a:rPr>
                            </m:ctrlPr>
                          </m:dPr>
                          <m:e>
                            <m:r>
                              <a:rPr lang="en-US" sz="2000" b="0" i="1" smtClean="0">
                                <a:solidFill>
                                  <a:schemeClr val="tx2"/>
                                </a:solidFill>
                                <a:latin typeface="Cambria Math"/>
                              </a:rPr>
                              <m:t>𝐶𝐵</m:t>
                            </m:r>
                            <m:r>
                              <a:rPr lang="en-US" sz="2000" b="0" i="1" smtClean="0">
                                <a:solidFill>
                                  <a:schemeClr val="tx2"/>
                                </a:solidFill>
                                <a:latin typeface="Cambria Math"/>
                              </a:rPr>
                              <m:t>′</m:t>
                            </m:r>
                          </m:e>
                        </m:d>
                        <m:r>
                          <a:rPr lang="en-US" sz="2000" b="0" i="1" smtClean="0">
                            <a:solidFill>
                              <a:schemeClr val="tx2"/>
                            </a:solidFill>
                            <a:latin typeface="Cambria Math"/>
                          </a:rPr>
                          <m:t>∗</m:t>
                        </m:r>
                        <m:f>
                          <m:fPr>
                            <m:ctrlPr>
                              <a:rPr lang="en-US" sz="2000" b="0" i="1" smtClean="0">
                                <a:solidFill>
                                  <a:schemeClr val="tx2"/>
                                </a:solidFill>
                                <a:latin typeface="Cambria Math"/>
                              </a:rPr>
                            </m:ctrlPr>
                          </m:fPr>
                          <m:num>
                            <m:r>
                              <a:rPr lang="en-US" sz="2000" b="0" i="1" smtClean="0">
                                <a:solidFill>
                                  <a:schemeClr val="tx2"/>
                                </a:solidFill>
                                <a:latin typeface="Cambria Math"/>
                              </a:rPr>
                              <m:t>𝐶𝐵</m:t>
                            </m:r>
                          </m:num>
                          <m:den>
                            <m:d>
                              <m:dPr>
                                <m:begChr m:val="‖"/>
                                <m:endChr m:val="‖"/>
                                <m:ctrlPr>
                                  <a:rPr lang="en-US" sz="2000" b="0" i="1" smtClean="0">
                                    <a:solidFill>
                                      <a:schemeClr val="tx2"/>
                                    </a:solidFill>
                                    <a:latin typeface="Cambria Math"/>
                                  </a:rPr>
                                </m:ctrlPr>
                              </m:dPr>
                              <m:e>
                                <m:r>
                                  <a:rPr lang="en-US" sz="2000" b="0" i="1" smtClean="0">
                                    <a:solidFill>
                                      <a:schemeClr val="tx2"/>
                                    </a:solidFill>
                                    <a:latin typeface="Cambria Math"/>
                                  </a:rPr>
                                  <m:t>𝐶𝐵</m:t>
                                </m:r>
                              </m:e>
                            </m:d>
                          </m:den>
                        </m:f>
                      </m:oMath>
                      <m:oMath xmlns:m="http://schemas.openxmlformats.org/officeDocument/2006/math">
                        <m:r>
                          <m:rPr>
                            <m:aln/>
                          </m:rPr>
                          <a:rPr lang="en-US" sz="2000" b="0" i="1" smtClean="0">
                            <a:solidFill>
                              <a:schemeClr val="tx2"/>
                            </a:solidFill>
                            <a:latin typeface="Cambria Math"/>
                          </a:rPr>
                          <m:t>=</m:t>
                        </m:r>
                        <m:d>
                          <m:dPr>
                            <m:ctrlPr>
                              <a:rPr lang="en-US" sz="2000" b="0" i="1" smtClean="0">
                                <a:solidFill>
                                  <a:schemeClr val="tx2"/>
                                </a:solidFill>
                                <a:latin typeface="Cambria Math"/>
                              </a:rPr>
                            </m:ctrlPr>
                          </m:dPr>
                          <m:e>
                            <m:r>
                              <a:rPr lang="en-US" sz="2000" b="0" i="1" smtClean="0">
                                <a:solidFill>
                                  <a:schemeClr val="tx2"/>
                                </a:solidFill>
                                <a:latin typeface="Cambria Math"/>
                              </a:rPr>
                              <m:t>𝐶</m:t>
                            </m:r>
                            <m:sSup>
                              <m:sSupPr>
                                <m:ctrlPr>
                                  <a:rPr lang="en-US" sz="2000" b="0" i="1" smtClean="0">
                                    <a:solidFill>
                                      <a:schemeClr val="tx2"/>
                                    </a:solidFill>
                                    <a:latin typeface="Cambria Math"/>
                                  </a:rPr>
                                </m:ctrlPr>
                              </m:sSupPr>
                              <m:e>
                                <m:r>
                                  <a:rPr lang="en-US" sz="2000" b="0" i="1" smtClean="0">
                                    <a:solidFill>
                                      <a:schemeClr val="tx2"/>
                                    </a:solidFill>
                                    <a:latin typeface="Cambria Math"/>
                                  </a:rPr>
                                  <m:t>𝐴</m:t>
                                </m:r>
                              </m:e>
                              <m:sup>
                                <m:r>
                                  <a:rPr lang="en-US" sz="2000" b="0" i="1" smtClean="0">
                                    <a:solidFill>
                                      <a:schemeClr val="tx2"/>
                                    </a:solidFill>
                                    <a:latin typeface="Cambria Math"/>
                                  </a:rPr>
                                  <m:t>′</m:t>
                                </m:r>
                              </m:sup>
                            </m:sSup>
                            <m:r>
                              <a:rPr lang="en-US" sz="2000" b="0" i="1" smtClean="0">
                                <a:solidFill>
                                  <a:schemeClr val="tx2"/>
                                </a:solidFill>
                                <a:latin typeface="Cambria Math"/>
                                <a:ea typeface="Cambria Math"/>
                              </a:rPr>
                              <m:t>∙</m:t>
                            </m:r>
                            <m:f>
                              <m:fPr>
                                <m:ctrlPr>
                                  <a:rPr lang="en-US" sz="2000" b="0" i="1" smtClean="0">
                                    <a:solidFill>
                                      <a:schemeClr val="tx2"/>
                                    </a:solidFill>
                                    <a:latin typeface="Cambria Math"/>
                                    <a:ea typeface="Cambria Math"/>
                                  </a:rPr>
                                </m:ctrlPr>
                              </m:fPr>
                              <m:num>
                                <m:r>
                                  <a:rPr lang="en-US" sz="2000" b="0" i="1" smtClean="0">
                                    <a:solidFill>
                                      <a:schemeClr val="tx2"/>
                                    </a:solidFill>
                                    <a:latin typeface="Cambria Math"/>
                                    <a:ea typeface="Cambria Math"/>
                                  </a:rPr>
                                  <m:t>𝐶𝐵</m:t>
                                </m:r>
                              </m:num>
                              <m:den>
                                <m:d>
                                  <m:dPr>
                                    <m:begChr m:val="‖"/>
                                    <m:endChr m:val="‖"/>
                                    <m:ctrlPr>
                                      <a:rPr lang="en-US" sz="2000" b="0" i="1" smtClean="0">
                                        <a:solidFill>
                                          <a:schemeClr val="tx2"/>
                                        </a:solidFill>
                                        <a:latin typeface="Cambria Math"/>
                                        <a:ea typeface="Cambria Math"/>
                                      </a:rPr>
                                    </m:ctrlPr>
                                  </m:dPr>
                                  <m:e>
                                    <m:r>
                                      <a:rPr lang="en-US" sz="2000" b="0" i="1" smtClean="0">
                                        <a:solidFill>
                                          <a:schemeClr val="tx2"/>
                                        </a:solidFill>
                                        <a:latin typeface="Cambria Math"/>
                                        <a:ea typeface="Cambria Math"/>
                                      </a:rPr>
                                      <m:t>𝐶𝐵</m:t>
                                    </m:r>
                                  </m:e>
                                </m:d>
                              </m:den>
                            </m:f>
                          </m:e>
                        </m:d>
                        <m:r>
                          <a:rPr lang="en-US" sz="2000" b="0" i="1" smtClean="0">
                            <a:solidFill>
                              <a:schemeClr val="tx2"/>
                            </a:solidFill>
                            <a:latin typeface="Cambria Math"/>
                            <a:ea typeface="Cambria Math"/>
                          </a:rPr>
                          <m:t>∗</m:t>
                        </m:r>
                        <m:f>
                          <m:fPr>
                            <m:ctrlPr>
                              <a:rPr lang="en-US" sz="2000" b="0" i="1" smtClean="0">
                                <a:solidFill>
                                  <a:schemeClr val="tx2"/>
                                </a:solidFill>
                                <a:latin typeface="Cambria Math"/>
                                <a:ea typeface="Cambria Math"/>
                              </a:rPr>
                            </m:ctrlPr>
                          </m:fPr>
                          <m:num>
                            <m:r>
                              <a:rPr lang="en-US" sz="2000" b="0" i="1" smtClean="0">
                                <a:solidFill>
                                  <a:schemeClr val="tx2"/>
                                </a:solidFill>
                                <a:latin typeface="Cambria Math"/>
                                <a:ea typeface="Cambria Math"/>
                              </a:rPr>
                              <m:t>𝐶𝐵</m:t>
                            </m:r>
                          </m:num>
                          <m:den>
                            <m:d>
                              <m:dPr>
                                <m:begChr m:val="‖"/>
                                <m:endChr m:val="‖"/>
                                <m:ctrlPr>
                                  <a:rPr lang="en-US" sz="2000" b="0" i="1" smtClean="0">
                                    <a:solidFill>
                                      <a:schemeClr val="tx2"/>
                                    </a:solidFill>
                                    <a:latin typeface="Cambria Math"/>
                                    <a:ea typeface="Cambria Math"/>
                                  </a:rPr>
                                </m:ctrlPr>
                              </m:dPr>
                              <m:e>
                                <m:r>
                                  <a:rPr lang="en-US" sz="2000" b="0" i="1" smtClean="0">
                                    <a:solidFill>
                                      <a:schemeClr val="tx2"/>
                                    </a:solidFill>
                                    <a:latin typeface="Cambria Math"/>
                                    <a:ea typeface="Cambria Math"/>
                                  </a:rPr>
                                  <m:t>𝐶𝐵</m:t>
                                </m:r>
                              </m:e>
                            </m:d>
                          </m:den>
                        </m:f>
                      </m:oMath>
                    </m:oMathPara>
                  </a14:m>
                  <a:endParaRPr lang="en-US" sz="2000" b="0" dirty="0" smtClean="0">
                    <a:solidFill>
                      <a:schemeClr val="tx2"/>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019675" y="3409950"/>
                  <a:ext cx="3300519" cy="1403333"/>
                </a:xfrm>
                <a:prstGeom prst="rect">
                  <a:avLst/>
                </a:prstGeom>
                <a:blipFill rotWithShape="1">
                  <a:blip r:embed="rId5"/>
                  <a:stretch>
                    <a:fillRect/>
                  </a:stretch>
                </a:blipFill>
              </p:spPr>
              <p:txBody>
                <a:bodyPr/>
                <a:lstStyle/>
                <a:p>
                  <a:r>
                    <a:rPr lang="en-US">
                      <a:noFill/>
                    </a:rPr>
                    <a:t> </a:t>
                  </a:r>
                </a:p>
              </p:txBody>
            </p:sp>
          </mc:Fallback>
        </mc:AlternateContent>
        <p:cxnSp>
          <p:nvCxnSpPr>
            <p:cNvPr id="16" name="Straight Arrow Connector 15"/>
            <p:cNvCxnSpPr/>
            <p:nvPr/>
          </p:nvCxnSpPr>
          <p:spPr>
            <a:xfrm>
              <a:off x="5943600" y="3295650"/>
              <a:ext cx="152400"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381876" y="3295650"/>
              <a:ext cx="938318"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92505" y="2932331"/>
              <a:ext cx="1751570" cy="338554"/>
            </a:xfrm>
            <a:prstGeom prst="rect">
              <a:avLst/>
            </a:prstGeom>
            <a:noFill/>
          </p:spPr>
          <p:txBody>
            <a:bodyPr wrap="none" rtlCol="0">
              <a:spAutoFit/>
            </a:bodyPr>
            <a:lstStyle/>
            <a:p>
              <a:r>
                <a:rPr lang="en-US" sz="1600" dirty="0" smtClean="0">
                  <a:solidFill>
                    <a:schemeClr val="tx2"/>
                  </a:solidFill>
                </a:rPr>
                <a:t>Direction (vector)</a:t>
              </a:r>
              <a:endParaRPr lang="en-US" sz="1600" dirty="0">
                <a:solidFill>
                  <a:schemeClr val="tx2"/>
                </a:solidFill>
              </a:endParaRPr>
            </a:p>
          </p:txBody>
        </p:sp>
        <p:sp>
          <p:nvSpPr>
            <p:cNvPr id="23" name="TextBox 22"/>
            <p:cNvSpPr txBox="1"/>
            <p:nvPr/>
          </p:nvSpPr>
          <p:spPr>
            <a:xfrm>
              <a:off x="5067815" y="2932331"/>
              <a:ext cx="2850652" cy="338554"/>
            </a:xfrm>
            <a:prstGeom prst="rect">
              <a:avLst/>
            </a:prstGeom>
            <a:noFill/>
          </p:spPr>
          <p:txBody>
            <a:bodyPr wrap="none" rtlCol="0">
              <a:spAutoFit/>
            </a:bodyPr>
            <a:lstStyle/>
            <a:p>
              <a:r>
                <a:rPr lang="en-US" sz="1600" dirty="0" smtClean="0">
                  <a:solidFill>
                    <a:schemeClr val="tx2"/>
                  </a:solidFill>
                </a:rPr>
                <a:t>Projection </a:t>
              </a:r>
              <a:r>
                <a:rPr lang="en-US" sz="1600" smtClean="0">
                  <a:solidFill>
                    <a:schemeClr val="tx2"/>
                  </a:solidFill>
                </a:rPr>
                <a:t>(scalar/magnitude</a:t>
              </a:r>
              <a:r>
                <a:rPr lang="en-US" sz="1600" dirty="0" smtClean="0">
                  <a:solidFill>
                    <a:schemeClr val="tx2"/>
                  </a:solidFill>
                </a:rPr>
                <a:t>)</a:t>
              </a:r>
              <a:endParaRPr lang="en-US" sz="1600" dirty="0">
                <a:solidFill>
                  <a:schemeClr val="tx2"/>
                </a:solidFill>
              </a:endParaRPr>
            </a:p>
          </p:txBody>
        </p:sp>
      </p:grpSp>
      <p:sp>
        <p:nvSpPr>
          <p:cNvPr id="8" name="Footer Placeholder 7"/>
          <p:cNvSpPr>
            <a:spLocks noGrp="1"/>
          </p:cNvSpPr>
          <p:nvPr>
            <p:ph type="ftr" sz="quarter" idx="3"/>
          </p:nvPr>
        </p:nvSpPr>
        <p:spPr/>
        <p:txBody>
          <a:bodyPr/>
          <a:lstStyle/>
          <a:p>
            <a:r>
              <a:rPr lang="en-US" smtClean="0"/>
              <a:t>10 / 4 / 2012                                                                                                              / 46</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895350"/>
            <a:ext cx="4114800" cy="3771900"/>
          </a:xfrm>
        </p:spPr>
        <p:txBody>
          <a:bodyPr>
            <a:normAutofit/>
          </a:bodyPr>
          <a:lstStyle/>
          <a:p>
            <a:r>
              <a:rPr lang="en-US" sz="2200" dirty="0"/>
              <a:t>Concept of similar triangles </a:t>
            </a:r>
            <a:r>
              <a:rPr lang="en-US" sz="2200" dirty="0" smtClean="0"/>
              <a:t>described both geometrically </a:t>
            </a:r>
            <a:r>
              <a:rPr lang="en-US" sz="2200" dirty="0"/>
              <a:t>and mechanically in widely read treatise by Albrecht </a:t>
            </a:r>
            <a:r>
              <a:rPr lang="en-US" sz="2200" dirty="0" err="1"/>
              <a:t>D</a:t>
            </a:r>
            <a:r>
              <a:rPr lang="en-US" sz="2200" dirty="0" err="1">
                <a:cs typeface="Times New Roman" pitchFamily="18" charset="0"/>
              </a:rPr>
              <a:t>ürer</a:t>
            </a:r>
            <a:r>
              <a:rPr lang="en-US" sz="2200" dirty="0">
                <a:cs typeface="Times New Roman" pitchFamily="18" charset="0"/>
              </a:rPr>
              <a:t> (1471-1528</a:t>
            </a:r>
            <a:r>
              <a:rPr lang="en-US" sz="2200" dirty="0" smtClean="0">
                <a:cs typeface="Times New Roman" pitchFamily="18" charset="0"/>
              </a:rPr>
              <a:t>).</a:t>
            </a:r>
            <a:endParaRPr lang="en-US" sz="2200" dirty="0">
              <a:cs typeface="Times New Roman" pitchFamily="18" charset="0"/>
            </a:endParaRPr>
          </a:p>
          <a:p>
            <a:r>
              <a:rPr lang="en-US" sz="2200" dirty="0">
                <a:cs typeface="Times New Roman" pitchFamily="18" charset="0"/>
              </a:rPr>
              <a:t>Refer </a:t>
            </a:r>
            <a:r>
              <a:rPr lang="en-US" sz="2200" dirty="0" smtClean="0">
                <a:cs typeface="Times New Roman" pitchFamily="18" charset="0"/>
              </a:rPr>
              <a:t>to </a:t>
            </a:r>
            <a:r>
              <a:rPr lang="en-US" sz="2200" dirty="0">
                <a:cs typeface="Times New Roman" pitchFamily="18" charset="0"/>
              </a:rPr>
              <a:t>chapter 3 of the book for more </a:t>
            </a:r>
            <a:r>
              <a:rPr lang="en-US" sz="2200" dirty="0" smtClean="0">
                <a:cs typeface="Times New Roman" pitchFamily="18" charset="0"/>
              </a:rPr>
              <a:t>details.</a:t>
            </a:r>
            <a:endParaRPr lang="en-US" sz="2200" dirty="0">
              <a:cs typeface="Times New Roman" pitchFamily="18" charset="0"/>
            </a:endParaRPr>
          </a:p>
        </p:txBody>
      </p:sp>
      <p:sp>
        <p:nvSpPr>
          <p:cNvPr id="4" name="Slide Number Placeholder 3"/>
          <p:cNvSpPr>
            <a:spLocks noGrp="1"/>
          </p:cNvSpPr>
          <p:nvPr>
            <p:ph type="sldNum" sz="quarter" idx="4"/>
          </p:nvPr>
        </p:nvSpPr>
        <p:spPr/>
        <p:txBody>
          <a:bodyPr/>
          <a:lstStyle/>
          <a:p>
            <a:fld id="{5CF30DA4-14BE-4F54-B0A8-ED9171CFD0A8}" type="slidenum">
              <a:rPr lang="en-US" smtClean="0"/>
              <a:pPr/>
              <a:t>19</a:t>
            </a:fld>
            <a:endParaRPr lang="en-US"/>
          </a:p>
        </p:txBody>
      </p:sp>
      <p:sp>
        <p:nvSpPr>
          <p:cNvPr id="2" name="Title 1"/>
          <p:cNvSpPr>
            <a:spLocks noGrp="1"/>
          </p:cNvSpPr>
          <p:nvPr>
            <p:ph type="title"/>
          </p:nvPr>
        </p:nvSpPr>
        <p:spPr/>
        <p:txBody>
          <a:bodyPr>
            <a:normAutofit fontScale="90000"/>
          </a:bodyPr>
          <a:lstStyle/>
          <a:p>
            <a:r>
              <a:rPr lang="en-US" dirty="0" err="1" smtClean="0"/>
              <a:t>D</a:t>
            </a:r>
            <a:r>
              <a:rPr lang="en-US" dirty="0" err="1">
                <a:cs typeface="Times New Roman" pitchFamily="18" charset="0"/>
              </a:rPr>
              <a:t>ü</a:t>
            </a:r>
            <a:r>
              <a:rPr lang="en-US" dirty="0" err="1" smtClean="0"/>
              <a:t>rer</a:t>
            </a:r>
            <a:r>
              <a:rPr lang="en-US" dirty="0" smtClean="0"/>
              <a:t> Woodcut</a:t>
            </a:r>
            <a:endParaRPr lang="en-US" dirty="0"/>
          </a:p>
        </p:txBody>
      </p:sp>
      <p:pic>
        <p:nvPicPr>
          <p:cNvPr id="5" name="Picture 8" descr="slide-dur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3660" y="672418"/>
            <a:ext cx="3603880" cy="243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p:cNvSpPr txBox="1">
            <a:spLocks noChangeArrowheads="1"/>
          </p:cNvSpPr>
          <p:nvPr/>
        </p:nvSpPr>
        <p:spPr bwMode="auto">
          <a:xfrm>
            <a:off x="4343401" y="3146855"/>
            <a:ext cx="4724399"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600" dirty="0">
                <a:latin typeface="+mj-lt"/>
              </a:rPr>
              <a:t>Albrecht </a:t>
            </a:r>
            <a:r>
              <a:rPr lang="en-US" sz="1600" dirty="0" err="1" smtClean="0">
                <a:latin typeface="+mj-lt"/>
              </a:rPr>
              <a:t>D</a:t>
            </a:r>
            <a:r>
              <a:rPr lang="en-US" sz="1600" dirty="0" err="1" smtClean="0">
                <a:latin typeface="+mj-lt"/>
                <a:cs typeface="Times New Roman" pitchFamily="18" charset="0"/>
              </a:rPr>
              <a:t>ürer</a:t>
            </a:r>
            <a:endParaRPr lang="en-US" sz="1600" dirty="0" smtClean="0">
              <a:latin typeface="+mj-lt"/>
              <a:cs typeface="Times New Roman" pitchFamily="18" charset="0"/>
            </a:endParaRPr>
          </a:p>
          <a:p>
            <a:pPr algn="ctr" eaLnBrk="1" hangingPunct="1">
              <a:spcBef>
                <a:spcPct val="50000"/>
              </a:spcBef>
            </a:pPr>
            <a:r>
              <a:rPr lang="en-US" sz="1600" b="1" dirty="0" smtClean="0">
                <a:latin typeface="+mj-lt"/>
                <a:cs typeface="Times New Roman" pitchFamily="18" charset="0"/>
              </a:rPr>
              <a:t>Artist </a:t>
            </a:r>
            <a:r>
              <a:rPr lang="en-US" sz="1600" b="1" dirty="0">
                <a:latin typeface="+mj-lt"/>
                <a:cs typeface="Times New Roman" pitchFamily="18" charset="0"/>
              </a:rPr>
              <a:t>Drawing a Lute</a:t>
            </a:r>
            <a:endParaRPr lang="en-US" sz="1600" dirty="0">
              <a:latin typeface="+mj-lt"/>
              <a:cs typeface="Times New Roman" pitchFamily="18" charset="0"/>
            </a:endParaRPr>
          </a:p>
          <a:p>
            <a:pPr algn="ctr" eaLnBrk="1" hangingPunct="1">
              <a:spcBef>
                <a:spcPct val="50000"/>
              </a:spcBef>
            </a:pPr>
            <a:r>
              <a:rPr lang="en-US" sz="1800" dirty="0">
                <a:latin typeface="+mj-lt"/>
                <a:cs typeface="Times New Roman" pitchFamily="18" charset="0"/>
              </a:rPr>
              <a:t> </a:t>
            </a:r>
            <a:r>
              <a:rPr lang="en-US" sz="1600" dirty="0">
                <a:latin typeface="+mj-lt"/>
                <a:cs typeface="Times New Roman" pitchFamily="18" charset="0"/>
              </a:rPr>
              <a:t>Woodcut from </a:t>
            </a:r>
            <a:r>
              <a:rPr lang="en-US" sz="1600" dirty="0" err="1">
                <a:latin typeface="+mj-lt"/>
                <a:cs typeface="Times New Roman" pitchFamily="18" charset="0"/>
              </a:rPr>
              <a:t>Dürer’s</a:t>
            </a:r>
            <a:r>
              <a:rPr lang="en-US" sz="1600" dirty="0">
                <a:latin typeface="+mj-lt"/>
                <a:cs typeface="Times New Roman" pitchFamily="18" charset="0"/>
              </a:rPr>
              <a:t> work about the Art of Measurement.</a:t>
            </a:r>
            <a:r>
              <a:rPr lang="en-US" sz="1600" dirty="0">
                <a:latin typeface="+mj-lt"/>
              </a:rPr>
              <a:t> </a:t>
            </a:r>
            <a:r>
              <a:rPr lang="en-US" sz="1600" dirty="0">
                <a:latin typeface="+mj-lt"/>
                <a:cs typeface="Times New Roman" pitchFamily="18" charset="0"/>
              </a:rPr>
              <a:t>‘</a:t>
            </a:r>
            <a:r>
              <a:rPr lang="en-US" sz="1600" dirty="0" err="1">
                <a:latin typeface="+mj-lt"/>
                <a:cs typeface="Times New Roman" pitchFamily="18" charset="0"/>
              </a:rPr>
              <a:t>Underweysung</a:t>
            </a:r>
            <a:r>
              <a:rPr lang="en-US" sz="1600" dirty="0">
                <a:latin typeface="+mj-lt"/>
                <a:cs typeface="Times New Roman" pitchFamily="18" charset="0"/>
              </a:rPr>
              <a:t> der </a:t>
            </a:r>
            <a:r>
              <a:rPr lang="en-US" sz="1600" dirty="0" err="1">
                <a:latin typeface="+mj-lt"/>
                <a:cs typeface="Times New Roman" pitchFamily="18" charset="0"/>
              </a:rPr>
              <a:t>messung</a:t>
            </a:r>
            <a:r>
              <a:rPr lang="en-US" sz="1600" dirty="0">
                <a:latin typeface="+mj-lt"/>
                <a:cs typeface="Times New Roman" pitchFamily="18" charset="0"/>
              </a:rPr>
              <a:t>’, </a:t>
            </a:r>
            <a:r>
              <a:rPr lang="en-US" sz="1600" dirty="0" err="1">
                <a:latin typeface="+mj-lt"/>
                <a:cs typeface="Times New Roman" pitchFamily="18" charset="0"/>
              </a:rPr>
              <a:t>Nurenberg</a:t>
            </a:r>
            <a:r>
              <a:rPr lang="en-US" sz="1600" dirty="0">
                <a:latin typeface="+mj-lt"/>
                <a:cs typeface="Times New Roman" pitchFamily="18" charset="0"/>
              </a:rPr>
              <a:t>, 1525</a:t>
            </a:r>
          </a:p>
        </p:txBody>
      </p:sp>
      <p:sp>
        <p:nvSpPr>
          <p:cNvPr id="9" name="Footer Placeholder 8"/>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368951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pPr marL="0" indent="0">
              <a:spcBef>
                <a:spcPts val="0"/>
              </a:spcBef>
              <a:buNone/>
            </a:pPr>
            <a:r>
              <a:rPr lang="en-US" sz="2400" b="1" dirty="0" smtClean="0"/>
              <a:t>Geometry Caching and Pixar’s Pipeline</a:t>
            </a:r>
          </a:p>
          <a:p>
            <a:pPr marL="0" indent="0">
              <a:spcBef>
                <a:spcPts val="0"/>
              </a:spcBef>
              <a:buNone/>
            </a:pPr>
            <a:r>
              <a:rPr lang="en-US" sz="2400" dirty="0"/>
              <a:t>Michael Frederickson '08 and Maxwell </a:t>
            </a:r>
            <a:r>
              <a:rPr lang="en-US" sz="2400" dirty="0" smtClean="0"/>
              <a:t>Planck</a:t>
            </a:r>
            <a:endParaRPr lang="en-US" sz="2400" b="1" dirty="0" smtClean="0"/>
          </a:p>
          <a:p>
            <a:pPr marL="0" indent="0">
              <a:buNone/>
            </a:pPr>
            <a:r>
              <a:rPr lang="en-US" sz="2400" b="1" dirty="0" smtClean="0"/>
              <a:t>Date: </a:t>
            </a:r>
            <a:r>
              <a:rPr lang="en-US" sz="2400" dirty="0" smtClean="0"/>
              <a:t>Tuesday, October 9</a:t>
            </a:r>
            <a:r>
              <a:rPr lang="en-US" sz="2400" baseline="30000" dirty="0" smtClean="0"/>
              <a:t>th</a:t>
            </a:r>
            <a:r>
              <a:rPr lang="en-US" sz="2400" dirty="0" smtClean="0"/>
              <a:t>, 4pm</a:t>
            </a:r>
          </a:p>
          <a:p>
            <a:pPr marL="0" indent="0">
              <a:buNone/>
            </a:pPr>
            <a:r>
              <a:rPr lang="en-US" sz="2400" b="1" dirty="0" smtClean="0"/>
              <a:t>Location: </a:t>
            </a:r>
            <a:r>
              <a:rPr lang="en-US" sz="2400" dirty="0" smtClean="0"/>
              <a:t>CIT 368</a:t>
            </a:r>
            <a:endParaRPr lang="en-US" sz="2400" dirty="0"/>
          </a:p>
        </p:txBody>
      </p:sp>
      <p:sp>
        <p:nvSpPr>
          <p:cNvPr id="3" name="Slide Number Placeholder 2"/>
          <p:cNvSpPr>
            <a:spLocks noGrp="1"/>
          </p:cNvSpPr>
          <p:nvPr>
            <p:ph type="sldNum" sz="quarter" idx="4"/>
          </p:nvPr>
        </p:nvSpPr>
        <p:spPr/>
        <p:txBody>
          <a:bodyPr/>
          <a:lstStyle/>
          <a:p>
            <a:fld id="{5CF30DA4-14BE-4F54-B0A8-ED9171CFD0A8}" type="slidenum">
              <a:rPr lang="en-US" smtClean="0"/>
              <a:pPr/>
              <a:t>2</a:t>
            </a:fld>
            <a:endParaRPr lang="en-US"/>
          </a:p>
        </p:txBody>
      </p:sp>
      <p:sp>
        <p:nvSpPr>
          <p:cNvPr id="4" name="Title 3"/>
          <p:cNvSpPr>
            <a:spLocks noGrp="1"/>
          </p:cNvSpPr>
          <p:nvPr>
            <p:ph type="title"/>
          </p:nvPr>
        </p:nvSpPr>
        <p:spPr/>
        <p:txBody>
          <a:bodyPr>
            <a:normAutofit fontScale="90000"/>
          </a:bodyPr>
          <a:lstStyle/>
          <a:p>
            <a:r>
              <a:rPr lang="en-US" dirty="0" smtClean="0"/>
              <a:t>Announcement</a:t>
            </a:r>
            <a:endParaRPr lang="en-US" dirty="0"/>
          </a:p>
        </p:txBody>
      </p:sp>
      <p:sp>
        <p:nvSpPr>
          <p:cNvPr id="7" name="Footer Placeholder 6"/>
          <p:cNvSpPr>
            <a:spLocks noGrp="1"/>
          </p:cNvSpPr>
          <p:nvPr>
            <p:ph type="ftr" sz="quarter" idx="3"/>
          </p:nvPr>
        </p:nvSpPr>
        <p:spPr>
          <a:xfrm>
            <a:off x="2133600" y="4800601"/>
            <a:ext cx="5257800" cy="240983"/>
          </a:xfrm>
        </p:spPr>
        <p:txBody>
          <a:bodyPr/>
          <a:lstStyle/>
          <a:p>
            <a:r>
              <a:rPr lang="en-US" dirty="0" smtClean="0"/>
              <a:t>10 / 4 / 2012                                                                                                              / 46</a:t>
            </a:r>
            <a:endParaRPr lang="en-US" dirty="0"/>
          </a:p>
        </p:txBody>
      </p:sp>
    </p:spTree>
    <p:extLst>
      <p:ext uri="{BB962C8B-B14F-4D97-AF65-F5344CB8AC3E}">
        <p14:creationId xmlns:p14="http://schemas.microsoft.com/office/powerpoint/2010/main" val="755752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F30DA4-14BE-4F54-B0A8-ED9171CFD0A8}" type="slidenum">
              <a:rPr lang="en-US" smtClean="0"/>
              <a:pPr/>
              <a:t>20</a:t>
            </a:fld>
            <a:endParaRPr lang="en-US"/>
          </a:p>
        </p:txBody>
      </p:sp>
      <p:sp>
        <p:nvSpPr>
          <p:cNvPr id="2" name="Title 1"/>
          <p:cNvSpPr>
            <a:spLocks noGrp="1"/>
          </p:cNvSpPr>
          <p:nvPr>
            <p:ph type="title"/>
          </p:nvPr>
        </p:nvSpPr>
        <p:spPr/>
        <p:txBody>
          <a:bodyPr>
            <a:normAutofit fontScale="90000"/>
          </a:bodyPr>
          <a:lstStyle/>
          <a:p>
            <a:r>
              <a:rPr lang="en-US" dirty="0"/>
              <a:t>Art of </a:t>
            </a:r>
            <a:r>
              <a:rPr lang="en-US" dirty="0" smtClean="0"/>
              <a:t>Perspective (1/5</a:t>
            </a:r>
            <a:r>
              <a:rPr lang="en-US" dirty="0"/>
              <a:t>)</a:t>
            </a:r>
          </a:p>
        </p:txBody>
      </p:sp>
      <p:pic>
        <p:nvPicPr>
          <p:cNvPr id="4" name="Picture 6" descr="camp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6613" y="1047750"/>
            <a:ext cx="5687187" cy="308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880806" y="4229100"/>
            <a:ext cx="5638800" cy="369332"/>
          </a:xfrm>
          <a:prstGeom prst="rect">
            <a:avLst/>
          </a:prstGeom>
        </p:spPr>
        <p:txBody>
          <a:bodyPr wrap="square">
            <a:spAutoFit/>
          </a:bodyPr>
          <a:lstStyle/>
          <a:p>
            <a:r>
              <a:rPr lang="en-US" dirty="0" smtClean="0"/>
              <a:t>Robert </a:t>
            </a:r>
            <a:r>
              <a:rPr lang="en-US" dirty="0" err="1" smtClean="0"/>
              <a:t>Campin</a:t>
            </a:r>
            <a:r>
              <a:rPr lang="en-US" dirty="0" smtClean="0"/>
              <a:t> - The Annunciation Triptych (ca. 1425)</a:t>
            </a:r>
            <a:endParaRPr lang="en-US" dirty="0"/>
          </a:p>
        </p:txBody>
      </p:sp>
      <p:sp>
        <p:nvSpPr>
          <p:cNvPr id="8" name="Footer Placeholder 7"/>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365294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33450"/>
            <a:ext cx="4267200" cy="3771900"/>
          </a:xfrm>
        </p:spPr>
        <p:txBody>
          <a:bodyPr>
            <a:noAutofit/>
          </a:bodyPr>
          <a:lstStyle/>
          <a:p>
            <a:r>
              <a:rPr lang="en-US" dirty="0"/>
              <a:t>Point of view influences content and meaning of what is </a:t>
            </a:r>
            <a:r>
              <a:rPr lang="en-US" dirty="0" smtClean="0"/>
              <a:t>seen</a:t>
            </a:r>
            <a:endParaRPr lang="en-US" dirty="0"/>
          </a:p>
          <a:p>
            <a:r>
              <a:rPr lang="en-US" dirty="0"/>
              <a:t>Are royal couple in mirror about to enter room? Or is their image a reflection of painting on far left</a:t>
            </a:r>
            <a:r>
              <a:rPr lang="en-US" dirty="0" smtClean="0"/>
              <a:t>?</a:t>
            </a:r>
            <a:endParaRPr lang="en-US" dirty="0"/>
          </a:p>
          <a:p>
            <a:r>
              <a:rPr lang="en-US" dirty="0"/>
              <a:t>Analysis through computer reconstruction of the painted </a:t>
            </a:r>
            <a:r>
              <a:rPr lang="en-US" dirty="0" smtClean="0"/>
              <a:t>space: </a:t>
            </a:r>
            <a:r>
              <a:rPr lang="en-US" dirty="0"/>
              <a:t>royal couple in mirror is reflection from canvas in foreground, not reflection of actual people (Kemp pp. 105-108</a:t>
            </a:r>
            <a:r>
              <a:rPr lang="en-US" dirty="0" smtClean="0"/>
              <a:t>)</a:t>
            </a:r>
            <a:endParaRPr lang="en-US" dirty="0"/>
          </a:p>
        </p:txBody>
      </p:sp>
      <p:sp>
        <p:nvSpPr>
          <p:cNvPr id="4" name="Slide Number Placeholder 3"/>
          <p:cNvSpPr>
            <a:spLocks noGrp="1"/>
          </p:cNvSpPr>
          <p:nvPr>
            <p:ph type="sldNum" sz="quarter" idx="4"/>
          </p:nvPr>
        </p:nvSpPr>
        <p:spPr/>
        <p:txBody>
          <a:bodyPr/>
          <a:lstStyle/>
          <a:p>
            <a:fld id="{5CF30DA4-14BE-4F54-B0A8-ED9171CFD0A8}" type="slidenum">
              <a:rPr lang="en-US" smtClean="0"/>
              <a:pPr/>
              <a:t>21</a:t>
            </a:fld>
            <a:endParaRPr lang="en-US"/>
          </a:p>
        </p:txBody>
      </p:sp>
      <p:sp>
        <p:nvSpPr>
          <p:cNvPr id="2" name="Title 1"/>
          <p:cNvSpPr>
            <a:spLocks noGrp="1"/>
          </p:cNvSpPr>
          <p:nvPr>
            <p:ph type="title"/>
          </p:nvPr>
        </p:nvSpPr>
        <p:spPr/>
        <p:txBody>
          <a:bodyPr>
            <a:normAutofit fontScale="90000"/>
          </a:bodyPr>
          <a:lstStyle/>
          <a:p>
            <a:r>
              <a:rPr lang="en-US" dirty="0"/>
              <a:t>Art of </a:t>
            </a:r>
            <a:r>
              <a:rPr lang="en-US" dirty="0" smtClean="0"/>
              <a:t>Perspective (2/5</a:t>
            </a:r>
            <a:r>
              <a:rPr lang="en-US" dirty="0"/>
              <a: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590550"/>
            <a:ext cx="3364420" cy="398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383301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F30DA4-14BE-4F54-B0A8-ED9171CFD0A8}" type="slidenum">
              <a:rPr lang="en-US" smtClean="0"/>
              <a:pPr/>
              <a:t>22</a:t>
            </a:fld>
            <a:endParaRPr lang="en-US"/>
          </a:p>
        </p:txBody>
      </p:sp>
      <p:sp>
        <p:nvSpPr>
          <p:cNvPr id="2" name="Title 1"/>
          <p:cNvSpPr>
            <a:spLocks noGrp="1"/>
          </p:cNvSpPr>
          <p:nvPr>
            <p:ph type="title"/>
          </p:nvPr>
        </p:nvSpPr>
        <p:spPr/>
        <p:txBody>
          <a:bodyPr>
            <a:normAutofit fontScale="90000"/>
          </a:bodyPr>
          <a:lstStyle/>
          <a:p>
            <a:r>
              <a:rPr lang="en-US" dirty="0"/>
              <a:t>Art of </a:t>
            </a:r>
            <a:r>
              <a:rPr lang="en-US" dirty="0" smtClean="0"/>
              <a:t>Perspective (3/5</a:t>
            </a:r>
            <a:r>
              <a:rPr lang="en-US" dirty="0"/>
              <a:t>)</a:t>
            </a:r>
          </a:p>
        </p:txBody>
      </p:sp>
      <p:sp>
        <p:nvSpPr>
          <p:cNvPr id="7" name="TextBox 6"/>
          <p:cNvSpPr txBox="1"/>
          <p:nvPr/>
        </p:nvSpPr>
        <p:spPr>
          <a:xfrm>
            <a:off x="228600" y="4148614"/>
            <a:ext cx="4804329" cy="369332"/>
          </a:xfrm>
          <a:prstGeom prst="rect">
            <a:avLst/>
          </a:prstGeom>
          <a:noFill/>
        </p:spPr>
        <p:txBody>
          <a:bodyPr wrap="none" rtlCol="0">
            <a:spAutoFit/>
          </a:bodyPr>
          <a:lstStyle/>
          <a:p>
            <a:r>
              <a:rPr lang="en-US" dirty="0" err="1" smtClean="0"/>
              <a:t>Piero</a:t>
            </a:r>
            <a:r>
              <a:rPr lang="en-US" dirty="0" smtClean="0"/>
              <a:t> </a:t>
            </a:r>
            <a:r>
              <a:rPr lang="en-US" dirty="0" err="1" smtClean="0"/>
              <a:t>della</a:t>
            </a:r>
            <a:r>
              <a:rPr lang="en-US" dirty="0" smtClean="0"/>
              <a:t> Francesca, The Resurrection (1460)</a:t>
            </a:r>
            <a:endParaRPr lang="en-US" dirty="0"/>
          </a:p>
        </p:txBody>
      </p:sp>
      <p:grpSp>
        <p:nvGrpSpPr>
          <p:cNvPr id="5" name="Group 4"/>
          <p:cNvGrpSpPr/>
          <p:nvPr/>
        </p:nvGrpSpPr>
        <p:grpSpPr>
          <a:xfrm>
            <a:off x="5095158" y="605759"/>
            <a:ext cx="3591642" cy="3947191"/>
            <a:chOff x="536973" y="932259"/>
            <a:chExt cx="3220883" cy="3539729"/>
          </a:xfrm>
        </p:grpSpPr>
        <p:pic>
          <p:nvPicPr>
            <p:cNvPr id="4" name="Picture 13" descr="resurrection.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973" y="932259"/>
              <a:ext cx="3220883"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8"/>
            <p:cNvSpPr>
              <a:spLocks noChangeShapeType="1"/>
            </p:cNvSpPr>
            <p:nvPr/>
          </p:nvSpPr>
          <p:spPr bwMode="auto">
            <a:xfrm flipH="1">
              <a:off x="838199" y="1828800"/>
              <a:ext cx="1143001" cy="0"/>
            </a:xfrm>
            <a:prstGeom prst="line">
              <a:avLst/>
            </a:prstGeom>
            <a:noFill/>
            <a:ln w="1905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9"/>
            <p:cNvSpPr>
              <a:spLocks noChangeShapeType="1"/>
            </p:cNvSpPr>
            <p:nvPr/>
          </p:nvSpPr>
          <p:spPr bwMode="auto">
            <a:xfrm>
              <a:off x="2171700" y="985838"/>
              <a:ext cx="0" cy="657225"/>
            </a:xfrm>
            <a:prstGeom prst="line">
              <a:avLst/>
            </a:prstGeom>
            <a:noFill/>
            <a:ln w="1905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10"/>
            <p:cNvSpPr>
              <a:spLocks noChangeShapeType="1"/>
            </p:cNvSpPr>
            <p:nvPr/>
          </p:nvSpPr>
          <p:spPr bwMode="auto">
            <a:xfrm>
              <a:off x="2362200" y="1828800"/>
              <a:ext cx="990600" cy="0"/>
            </a:xfrm>
            <a:prstGeom prst="line">
              <a:avLst/>
            </a:prstGeom>
            <a:noFill/>
            <a:ln w="1905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1"/>
            <p:cNvSpPr>
              <a:spLocks noChangeShapeType="1"/>
            </p:cNvSpPr>
            <p:nvPr/>
          </p:nvSpPr>
          <p:spPr bwMode="auto">
            <a:xfrm>
              <a:off x="2162175" y="2028825"/>
              <a:ext cx="0" cy="1414463"/>
            </a:xfrm>
            <a:prstGeom prst="line">
              <a:avLst/>
            </a:prstGeom>
            <a:noFill/>
            <a:ln w="1905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2"/>
            <p:cNvSpPr>
              <a:spLocks noChangeShapeType="1"/>
            </p:cNvSpPr>
            <p:nvPr/>
          </p:nvSpPr>
          <p:spPr bwMode="auto">
            <a:xfrm flipH="1">
              <a:off x="838198" y="3543300"/>
              <a:ext cx="1143001" cy="0"/>
            </a:xfrm>
            <a:prstGeom prst="line">
              <a:avLst/>
            </a:prstGeom>
            <a:noFill/>
            <a:ln w="1905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3"/>
            <p:cNvSpPr>
              <a:spLocks noChangeShapeType="1"/>
            </p:cNvSpPr>
            <p:nvPr/>
          </p:nvSpPr>
          <p:spPr bwMode="auto">
            <a:xfrm flipV="1">
              <a:off x="2362201" y="3536156"/>
              <a:ext cx="990600" cy="7144"/>
            </a:xfrm>
            <a:prstGeom prst="line">
              <a:avLst/>
            </a:prstGeom>
            <a:noFill/>
            <a:ln w="1905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14"/>
            <p:cNvSpPr>
              <a:spLocks noChangeShapeType="1"/>
            </p:cNvSpPr>
            <p:nvPr/>
          </p:nvSpPr>
          <p:spPr bwMode="auto">
            <a:xfrm>
              <a:off x="2162175" y="3693319"/>
              <a:ext cx="0" cy="778669"/>
            </a:xfrm>
            <a:prstGeom prst="line">
              <a:avLst/>
            </a:prstGeom>
            <a:noFill/>
            <a:ln w="1905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 name="Content Placeholder 2"/>
          <p:cNvSpPr>
            <a:spLocks noGrp="1"/>
          </p:cNvSpPr>
          <p:nvPr>
            <p:ph sz="quarter" idx="1"/>
          </p:nvPr>
        </p:nvSpPr>
        <p:spPr>
          <a:xfrm>
            <a:off x="390394" y="1066800"/>
            <a:ext cx="4410206" cy="3771900"/>
          </a:xfrm>
        </p:spPr>
        <p:txBody>
          <a:bodyPr>
            <a:noAutofit/>
          </a:bodyPr>
          <a:lstStyle/>
          <a:p>
            <a:r>
              <a:rPr lang="en-US" sz="2400" dirty="0"/>
              <a:t>Perspective can be used in unnatural ways to control perception</a:t>
            </a:r>
          </a:p>
          <a:p>
            <a:r>
              <a:rPr lang="en-US" sz="2400" dirty="0"/>
              <a:t>Use of two viewpoints concentrates viewer’s attention alternately on Christ and </a:t>
            </a:r>
            <a:r>
              <a:rPr lang="en-US" sz="2400" dirty="0" smtClean="0"/>
              <a:t>sarcophagus</a:t>
            </a:r>
            <a:endParaRPr lang="en-US" sz="2400" dirty="0"/>
          </a:p>
        </p:txBody>
      </p:sp>
      <p:sp>
        <p:nvSpPr>
          <p:cNvPr id="17" name="Footer Placeholder 16"/>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11727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F30DA4-14BE-4F54-B0A8-ED9171CFD0A8}" type="slidenum">
              <a:rPr lang="en-US" smtClean="0"/>
              <a:pPr/>
              <a:t>23</a:t>
            </a:fld>
            <a:endParaRPr lang="en-US"/>
          </a:p>
        </p:txBody>
      </p:sp>
      <p:sp>
        <p:nvSpPr>
          <p:cNvPr id="2" name="Title 1"/>
          <p:cNvSpPr>
            <a:spLocks noGrp="1"/>
          </p:cNvSpPr>
          <p:nvPr>
            <p:ph type="title"/>
          </p:nvPr>
        </p:nvSpPr>
        <p:spPr/>
        <p:txBody>
          <a:bodyPr>
            <a:normAutofit fontScale="90000"/>
          </a:bodyPr>
          <a:lstStyle/>
          <a:p>
            <a:r>
              <a:rPr lang="en-US" dirty="0"/>
              <a:t>Art of </a:t>
            </a:r>
            <a:r>
              <a:rPr lang="en-US" dirty="0" smtClean="0"/>
              <a:t>Perspective (4/5</a:t>
            </a:r>
            <a:r>
              <a:rPr lang="en-US" dirty="0"/>
              <a:t>)</a:t>
            </a:r>
          </a:p>
        </p:txBody>
      </p:sp>
      <p:sp>
        <p:nvSpPr>
          <p:cNvPr id="4" name="Rectangle 3"/>
          <p:cNvSpPr/>
          <p:nvPr/>
        </p:nvSpPr>
        <p:spPr>
          <a:xfrm>
            <a:off x="501935" y="4249542"/>
            <a:ext cx="4003253" cy="369332"/>
          </a:xfrm>
          <a:prstGeom prst="rect">
            <a:avLst/>
          </a:prstGeom>
        </p:spPr>
        <p:txBody>
          <a:bodyPr wrap="none">
            <a:spAutoFit/>
          </a:bodyPr>
          <a:lstStyle/>
          <a:p>
            <a:r>
              <a:rPr lang="en-US" dirty="0" smtClean="0"/>
              <a:t>Leonardo da Vinci, The Last Supper (1495)</a:t>
            </a:r>
            <a:endParaRPr lang="en-US" dirty="0"/>
          </a:p>
        </p:txBody>
      </p:sp>
      <p:pic>
        <p:nvPicPr>
          <p:cNvPr id="5" name="Picture 14" descr="lastsu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97599" y="1123950"/>
            <a:ext cx="4204533" cy="304939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514350"/>
            <a:ext cx="3739978" cy="1828800"/>
          </a:xfrm>
          <a:prstGeom prst="rect">
            <a:avLst/>
          </a:prstGeom>
        </p:spPr>
      </p:pic>
      <p:sp>
        <p:nvSpPr>
          <p:cNvPr id="9" name="Footer Placeholder 8"/>
          <p:cNvSpPr>
            <a:spLocks noGrp="1"/>
          </p:cNvSpPr>
          <p:nvPr>
            <p:ph type="ftr" sz="quarter" idx="3"/>
          </p:nvPr>
        </p:nvSpPr>
        <p:spPr/>
        <p:txBody>
          <a:bodyPr/>
          <a:lstStyle/>
          <a:p>
            <a:r>
              <a:rPr lang="en-US" smtClean="0"/>
              <a:t>10 / 4 / 2012                                                                                                              / 46</a:t>
            </a:r>
            <a:endParaRPr lang="en-US"/>
          </a:p>
        </p:txBody>
      </p:sp>
      <p:sp>
        <p:nvSpPr>
          <p:cNvPr id="10" name="Content Placeholder 1"/>
          <p:cNvSpPr>
            <a:spLocks noGrp="1"/>
          </p:cNvSpPr>
          <p:nvPr>
            <p:ph sz="quarter" idx="1"/>
          </p:nvPr>
        </p:nvSpPr>
        <p:spPr>
          <a:xfrm>
            <a:off x="5105400" y="2419350"/>
            <a:ext cx="3739978" cy="2286000"/>
          </a:xfrm>
        </p:spPr>
        <p:txBody>
          <a:bodyPr>
            <a:normAutofit lnSpcReduction="10000"/>
          </a:bodyPr>
          <a:lstStyle/>
          <a:p>
            <a:pPr marL="0" indent="0">
              <a:buNone/>
            </a:pPr>
            <a:r>
              <a:rPr lang="en-US" sz="1300" dirty="0"/>
              <a:t>“Mr. King provides a lively account of Leonardo’s continual hunt for faces he might sketch, and speculates about the identity of the models (including himself) that he might have used to create the faces of Jesus and the apostles. He also writes about how Leonardo presumably started the painting by hammering a nail into the plaster to mark “the very center of the mural, the point on which all lines and all attention would converge: the face of Christ,” and how he used perspective and his knowledge of geometry and architecture to map out the rest of the painting.”</a:t>
            </a:r>
          </a:p>
        </p:txBody>
      </p:sp>
      <p:sp>
        <p:nvSpPr>
          <p:cNvPr id="11" name="TextBox 10"/>
          <p:cNvSpPr txBox="1"/>
          <p:nvPr/>
        </p:nvSpPr>
        <p:spPr>
          <a:xfrm>
            <a:off x="5105400" y="4781550"/>
            <a:ext cx="3127248" cy="261610"/>
          </a:xfrm>
          <a:prstGeom prst="rect">
            <a:avLst/>
          </a:prstGeom>
          <a:noFill/>
        </p:spPr>
        <p:txBody>
          <a:bodyPr wrap="square" rtlCol="0">
            <a:spAutoFit/>
          </a:bodyPr>
          <a:lstStyle/>
          <a:p>
            <a:r>
              <a:rPr lang="en-US" sz="1100" dirty="0">
                <a:hlinkClick r:id="rId4"/>
              </a:rPr>
              <a:t>Ross </a:t>
            </a:r>
            <a:r>
              <a:rPr lang="en-US" sz="1100" dirty="0" smtClean="0">
                <a:hlinkClick r:id="rId4"/>
              </a:rPr>
              <a:t>King, ‘</a:t>
            </a:r>
            <a:r>
              <a:rPr lang="en-US" sz="1100" dirty="0">
                <a:hlinkClick r:id="rId4"/>
              </a:rPr>
              <a:t>Leonardo and “The Last Supper” </a:t>
            </a:r>
            <a:r>
              <a:rPr lang="en-US" sz="1100" dirty="0" smtClean="0">
                <a:hlinkClick r:id="rId4"/>
              </a:rPr>
              <a:t>’</a:t>
            </a:r>
            <a:endParaRPr lang="en-US" sz="1100" dirty="0" smtClean="0"/>
          </a:p>
        </p:txBody>
      </p:sp>
    </p:spTree>
    <p:extLst>
      <p:ext uri="{BB962C8B-B14F-4D97-AF65-F5344CB8AC3E}">
        <p14:creationId xmlns:p14="http://schemas.microsoft.com/office/powerpoint/2010/main" val="9056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kemp117"/>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890682"/>
            <a:ext cx="4986537" cy="328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p:txBody>
          <a:bodyPr/>
          <a:lstStyle/>
          <a:p>
            <a:fld id="{5CF30DA4-14BE-4F54-B0A8-ED9171CFD0A8}" type="slidenum">
              <a:rPr lang="en-US" smtClean="0"/>
              <a:pPr/>
              <a:t>24</a:t>
            </a:fld>
            <a:endParaRPr lang="en-US"/>
          </a:p>
        </p:txBody>
      </p:sp>
      <p:sp>
        <p:nvSpPr>
          <p:cNvPr id="2" name="Title 1"/>
          <p:cNvSpPr>
            <a:spLocks noGrp="1"/>
          </p:cNvSpPr>
          <p:nvPr>
            <p:ph type="title"/>
          </p:nvPr>
        </p:nvSpPr>
        <p:spPr/>
        <p:txBody>
          <a:bodyPr>
            <a:normAutofit fontScale="90000"/>
          </a:bodyPr>
          <a:lstStyle/>
          <a:p>
            <a:r>
              <a:rPr lang="en-US" dirty="0" smtClean="0"/>
              <a:t>Art of Perspective (5/5)</a:t>
            </a:r>
            <a:endParaRPr lang="en-US" dirty="0"/>
          </a:p>
        </p:txBody>
      </p:sp>
      <p:sp>
        <p:nvSpPr>
          <p:cNvPr id="5" name="Rectangle 4"/>
          <p:cNvSpPr/>
          <p:nvPr/>
        </p:nvSpPr>
        <p:spPr>
          <a:xfrm>
            <a:off x="990600" y="1931440"/>
            <a:ext cx="2041008" cy="1200329"/>
          </a:xfrm>
          <a:prstGeom prst="rect">
            <a:avLst/>
          </a:prstGeom>
        </p:spPr>
        <p:txBody>
          <a:bodyPr wrap="none">
            <a:spAutoFit/>
          </a:bodyPr>
          <a:lstStyle/>
          <a:p>
            <a:pPr algn="ctr">
              <a:spcBef>
                <a:spcPct val="50000"/>
              </a:spcBef>
            </a:pPr>
            <a:r>
              <a:rPr lang="en-US" b="1" dirty="0" smtClean="0"/>
              <a:t>Perspective</a:t>
            </a:r>
            <a:endParaRPr lang="en-US" dirty="0" smtClean="0"/>
          </a:p>
          <a:p>
            <a:pPr algn="ctr">
              <a:spcBef>
                <a:spcPct val="50000"/>
              </a:spcBef>
            </a:pPr>
            <a:r>
              <a:rPr lang="en-US" dirty="0" err="1" smtClean="0"/>
              <a:t>Vredeman</a:t>
            </a:r>
            <a:r>
              <a:rPr lang="en-US" dirty="0" smtClean="0"/>
              <a:t> </a:t>
            </a:r>
            <a:r>
              <a:rPr lang="en-US" dirty="0"/>
              <a:t>de </a:t>
            </a:r>
            <a:r>
              <a:rPr lang="en-US" dirty="0" err="1" smtClean="0"/>
              <a:t>Vries</a:t>
            </a:r>
            <a:endParaRPr lang="en-US" dirty="0" smtClean="0"/>
          </a:p>
          <a:p>
            <a:pPr algn="ctr">
              <a:spcBef>
                <a:spcPct val="50000"/>
              </a:spcBef>
            </a:pPr>
            <a:r>
              <a:rPr lang="en-US" dirty="0" smtClean="0"/>
              <a:t>Kemp p.117</a:t>
            </a:r>
            <a:endParaRPr lang="en-US" dirty="0"/>
          </a:p>
        </p:txBody>
      </p:sp>
      <p:sp>
        <p:nvSpPr>
          <p:cNvPr id="6" name="TextBox 5"/>
          <p:cNvSpPr txBox="1"/>
          <p:nvPr/>
        </p:nvSpPr>
        <p:spPr>
          <a:xfrm>
            <a:off x="1719325" y="4200525"/>
            <a:ext cx="6060377" cy="461665"/>
          </a:xfrm>
          <a:prstGeom prst="rect">
            <a:avLst/>
          </a:prstGeom>
          <a:noFill/>
        </p:spPr>
        <p:txBody>
          <a:bodyPr wrap="none" rtlCol="0">
            <a:spAutoFit/>
          </a:bodyPr>
          <a:lstStyle/>
          <a:p>
            <a:r>
              <a:rPr lang="en-US" sz="2400" dirty="0" smtClean="0"/>
              <a:t>Two Vanishing Points, Two point perspective</a:t>
            </a:r>
            <a:endParaRPr lang="en-US" sz="2400" dirty="0"/>
          </a:p>
        </p:txBody>
      </p:sp>
      <p:sp>
        <p:nvSpPr>
          <p:cNvPr id="9" name="Footer Placeholder 8"/>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23576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1033" descr="015"/>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tretch>
            <a:fillRect/>
          </a:stretch>
        </p:blipFill>
        <p:spPr bwMode="auto">
          <a:xfrm>
            <a:off x="2293829" y="1085850"/>
            <a:ext cx="3418096"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p:txBody>
          <a:bodyPr/>
          <a:lstStyle/>
          <a:p>
            <a:fld id="{5CF30DA4-14BE-4F54-B0A8-ED9171CFD0A8}" type="slidenum">
              <a:rPr lang="en-US" smtClean="0"/>
              <a:pPr/>
              <a:t>25</a:t>
            </a:fld>
            <a:endParaRPr lang="en-US"/>
          </a:p>
        </p:txBody>
      </p:sp>
      <p:sp>
        <p:nvSpPr>
          <p:cNvPr id="2" name="Title 1"/>
          <p:cNvSpPr>
            <a:spLocks noGrp="1"/>
          </p:cNvSpPr>
          <p:nvPr>
            <p:ph type="title"/>
          </p:nvPr>
        </p:nvSpPr>
        <p:spPr/>
        <p:txBody>
          <a:bodyPr>
            <a:normAutofit fontScale="90000"/>
          </a:bodyPr>
          <a:lstStyle/>
          <a:p>
            <a:r>
              <a:rPr lang="en-US" dirty="0" smtClean="0"/>
              <a:t>Types of Projection</a:t>
            </a:r>
            <a:endParaRPr lang="en-US" dirty="0"/>
          </a:p>
        </p:txBody>
      </p:sp>
      <p:sp>
        <p:nvSpPr>
          <p:cNvPr id="7" name="Footer Placeholder 6"/>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833324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914400"/>
                <a:ext cx="4267200" cy="3943350"/>
              </a:xfrm>
            </p:spPr>
            <p:txBody>
              <a:bodyPr>
                <a:normAutofit fontScale="85000" lnSpcReduction="10000"/>
              </a:bodyPr>
              <a:lstStyle/>
              <a:p>
                <a:r>
                  <a:rPr lang="en-US" dirty="0"/>
                  <a:t>Perspective: determined by Center of Projection </a:t>
                </a:r>
                <a:r>
                  <a:rPr lang="en-US" dirty="0" smtClean="0"/>
                  <a:t>(</a:t>
                </a:r>
                <a:r>
                  <a:rPr lang="en-US" dirty="0"/>
                  <a:t>in our diagrams, the “eye</a:t>
                </a:r>
                <a:r>
                  <a:rPr lang="en-US" dirty="0" smtClean="0"/>
                  <a:t>”)(a) </a:t>
                </a:r>
              </a:p>
              <a:p>
                <a:pPr lvl="1"/>
                <a:r>
                  <a:rPr lang="en-US" dirty="0"/>
                  <a:t>S</a:t>
                </a:r>
                <a:r>
                  <a:rPr lang="en-US" dirty="0" smtClean="0"/>
                  <a:t>imulates what our eyes or a camera sees</a:t>
                </a:r>
              </a:p>
              <a:p>
                <a:r>
                  <a:rPr lang="en-US" dirty="0"/>
                  <a:t>Parallel: determined by Direction of Projection </a:t>
                </a:r>
                <a:r>
                  <a:rPr lang="en-US" dirty="0" smtClean="0"/>
                  <a:t>(</a:t>
                </a:r>
                <a:r>
                  <a:rPr lang="en-US" dirty="0"/>
                  <a:t>projectors are parallel—do not converge to “eye” or COP). Alternatively, COP is </a:t>
                </a:r>
                <a:r>
                  <a:rPr lang="en-US" dirty="0" smtClean="0"/>
                  <a:t>at </a:t>
                </a:r>
                <a14:m>
                  <m:oMath xmlns:m="http://schemas.openxmlformats.org/officeDocument/2006/math">
                    <m:r>
                      <a:rPr lang="en-US" i="1" smtClean="0">
                        <a:latin typeface="Cambria Math"/>
                        <a:ea typeface="Cambria Math"/>
                      </a:rPr>
                      <m:t>∞</m:t>
                    </m:r>
                  </m:oMath>
                </a14:m>
                <a:r>
                  <a:rPr lang="en-US" dirty="0" smtClean="0"/>
                  <a:t> (b)</a:t>
                </a:r>
              </a:p>
              <a:p>
                <a:pPr lvl="1"/>
                <a:r>
                  <a:rPr lang="en-US" dirty="0" smtClean="0"/>
                  <a:t>Used in engineering and architecture for measurement purposes</a:t>
                </a:r>
              </a:p>
              <a:p>
                <a:r>
                  <a:rPr lang="en-US" dirty="0" smtClean="0"/>
                  <a:t>In </a:t>
                </a:r>
                <a:r>
                  <a:rPr lang="en-US" dirty="0"/>
                  <a:t>general, a projection is determined by where you place the projection plane relative to principal axes of object (relative angle and position), and what angle the projectors make with the projection plane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914400"/>
                <a:ext cx="4267200" cy="3943350"/>
              </a:xfrm>
              <a:blipFill rotWithShape="1">
                <a:blip r:embed="rId2"/>
                <a:stretch>
                  <a:fillRect t="-1082" r="-1571"/>
                </a:stretch>
              </a:blipFill>
            </p:spPr>
            <p:txBody>
              <a:bodyPr/>
              <a:lstStyle/>
              <a:p>
                <a:r>
                  <a:rPr lang="en-US">
                    <a:noFill/>
                  </a:rPr>
                  <a:t> </a:t>
                </a:r>
              </a:p>
            </p:txBody>
          </p:sp>
        </mc:Fallback>
      </mc:AlternateContent>
      <p:sp>
        <p:nvSpPr>
          <p:cNvPr id="9" name="Slide Number Placeholder 8"/>
          <p:cNvSpPr>
            <a:spLocks noGrp="1"/>
          </p:cNvSpPr>
          <p:nvPr>
            <p:ph type="sldNum" sz="quarter" idx="4"/>
          </p:nvPr>
        </p:nvSpPr>
        <p:spPr/>
        <p:txBody>
          <a:bodyPr/>
          <a:lstStyle/>
          <a:p>
            <a:fld id="{5CF30DA4-14BE-4F54-B0A8-ED9171CFD0A8}" type="slidenum">
              <a:rPr lang="en-US" smtClean="0"/>
              <a:pPr/>
              <a:t>26</a:t>
            </a:fld>
            <a:endParaRPr lang="en-US"/>
          </a:p>
        </p:txBody>
      </p:sp>
      <p:sp>
        <p:nvSpPr>
          <p:cNvPr id="2" name="Title 1"/>
          <p:cNvSpPr>
            <a:spLocks noGrp="1"/>
          </p:cNvSpPr>
          <p:nvPr>
            <p:ph type="title"/>
          </p:nvPr>
        </p:nvSpPr>
        <p:spPr/>
        <p:txBody>
          <a:bodyPr>
            <a:normAutofit fontScale="90000"/>
          </a:bodyPr>
          <a:lstStyle/>
          <a:p>
            <a:r>
              <a:rPr lang="en-US" dirty="0"/>
              <a:t>Main Classes of Planar Geometrical Projections</a:t>
            </a:r>
          </a:p>
        </p:txBody>
      </p:sp>
      <p:grpSp>
        <p:nvGrpSpPr>
          <p:cNvPr id="12" name="Group 11"/>
          <p:cNvGrpSpPr/>
          <p:nvPr/>
        </p:nvGrpSpPr>
        <p:grpSpPr>
          <a:xfrm>
            <a:off x="4925344" y="1047749"/>
            <a:ext cx="3456656" cy="1728788"/>
            <a:chOff x="4925344" y="1047749"/>
            <a:chExt cx="3456656" cy="1728788"/>
          </a:xfrm>
        </p:grpSpPr>
        <p:pic>
          <p:nvPicPr>
            <p:cNvPr id="4" name="Picture 1051" descr="014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5344" y="1047749"/>
              <a:ext cx="212199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01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350" t="57405" r="6951" b="1703"/>
            <a:stretch/>
          </p:blipFill>
          <p:spPr bwMode="auto">
            <a:xfrm>
              <a:off x="7618011" y="1253779"/>
              <a:ext cx="763989" cy="1316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p:nvPr/>
        </p:nvGrpSpPr>
        <p:grpSpPr>
          <a:xfrm>
            <a:off x="4616878" y="2747962"/>
            <a:ext cx="3754261" cy="1728788"/>
            <a:chOff x="4616878" y="2747962"/>
            <a:chExt cx="3754261" cy="1728788"/>
          </a:xfrm>
        </p:grpSpPr>
        <p:pic>
          <p:nvPicPr>
            <p:cNvPr id="5" name="Picture 1052" descr="014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6878" y="2747962"/>
              <a:ext cx="2622122"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bldg_parall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8871" y="2997822"/>
              <a:ext cx="742268" cy="122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Footer Placeholder 10"/>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28837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F30DA4-14BE-4F54-B0A8-ED9171CFD0A8}" type="slidenum">
              <a:rPr lang="en-US" smtClean="0"/>
              <a:pPr/>
              <a:t>27</a:t>
            </a:fld>
            <a:endParaRPr lang="en-US"/>
          </a:p>
        </p:txBody>
      </p:sp>
      <p:sp>
        <p:nvSpPr>
          <p:cNvPr id="2" name="Title 1"/>
          <p:cNvSpPr>
            <a:spLocks noGrp="1"/>
          </p:cNvSpPr>
          <p:nvPr>
            <p:ph type="title"/>
          </p:nvPr>
        </p:nvSpPr>
        <p:spPr/>
        <p:txBody>
          <a:bodyPr>
            <a:normAutofit fontScale="90000"/>
          </a:bodyPr>
          <a:lstStyle/>
          <a:p>
            <a:r>
              <a:rPr lang="en-US" dirty="0"/>
              <a:t>Logical Relationship Between Types of Projections </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953737"/>
            <a:ext cx="5334000" cy="3758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1041845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Rot="1" noChangeAspect="1" noMove="1" noResize="1" noEditPoints="1" noAdjustHandles="1" noChangeArrowheads="1" noChangeShapeType="1" noTextEdit="1"/>
          </p:cNvSpPr>
          <p:nvPr>
            <p:ph sz="quarter" idx="1"/>
          </p:nvPr>
        </p:nvSpPr>
        <p:spPr>
          <a:xfrm>
            <a:off x="533400" y="857250"/>
            <a:ext cx="8153400" cy="400050"/>
          </a:xfrm>
          <a:blipFill rotWithShape="1">
            <a:blip r:embed="rId2" cstate="print"/>
            <a:stretch>
              <a:fillRect l="-224" t="-19540" b="-14943"/>
            </a:stretch>
          </a:blipFill>
        </p:spPr>
        <p:txBody>
          <a:bodyPr/>
          <a:lstStyle/>
          <a:p>
            <a:pPr>
              <a:buNone/>
            </a:pPr>
            <a:r>
              <a:rPr lang="en-US" dirty="0">
                <a:noFill/>
              </a:rPr>
              <a:t> </a:t>
            </a:r>
          </a:p>
        </p:txBody>
      </p:sp>
      <p:sp>
        <p:nvSpPr>
          <p:cNvPr id="3" name="Slide Number Placeholder 2"/>
          <p:cNvSpPr>
            <a:spLocks noGrp="1"/>
          </p:cNvSpPr>
          <p:nvPr>
            <p:ph type="sldNum" sz="quarter" idx="4"/>
          </p:nvPr>
        </p:nvSpPr>
        <p:spPr/>
        <p:txBody>
          <a:bodyPr/>
          <a:lstStyle/>
          <a:p>
            <a:fld id="{5CF30DA4-14BE-4F54-B0A8-ED9171CFD0A8}" type="slidenum">
              <a:rPr lang="en-US" smtClean="0"/>
              <a:pPr/>
              <a:t>28</a:t>
            </a:fld>
            <a:endParaRPr lang="en-US"/>
          </a:p>
        </p:txBody>
      </p:sp>
      <p:sp>
        <p:nvSpPr>
          <p:cNvPr id="2" name="Title 1"/>
          <p:cNvSpPr>
            <a:spLocks noGrp="1"/>
          </p:cNvSpPr>
          <p:nvPr>
            <p:ph type="title"/>
          </p:nvPr>
        </p:nvSpPr>
        <p:spPr>
          <a:xfrm>
            <a:off x="457200" y="438150"/>
            <a:ext cx="8229600" cy="457200"/>
          </a:xfrm>
        </p:spPr>
        <p:txBody>
          <a:bodyPr>
            <a:normAutofit fontScale="90000"/>
          </a:bodyPr>
          <a:lstStyle/>
          <a:p>
            <a:r>
              <a:rPr lang="en-US" dirty="0" smtClean="0"/>
              <a:t>Overview of Parallel Projections</a:t>
            </a:r>
            <a:endParaRPr lang="en-US" dirty="0"/>
          </a:p>
        </p:txBody>
      </p:sp>
      <p:grpSp>
        <p:nvGrpSpPr>
          <p:cNvPr id="11" name="Group 10"/>
          <p:cNvGrpSpPr/>
          <p:nvPr/>
        </p:nvGrpSpPr>
        <p:grpSpPr>
          <a:xfrm>
            <a:off x="416814" y="1200150"/>
            <a:ext cx="2806535" cy="3102509"/>
            <a:chOff x="317666" y="1200150"/>
            <a:chExt cx="2806535" cy="3102509"/>
          </a:xfrm>
        </p:grpSpPr>
        <p:grpSp>
          <p:nvGrpSpPr>
            <p:cNvPr id="7" name="Group 6"/>
            <p:cNvGrpSpPr/>
            <p:nvPr/>
          </p:nvGrpSpPr>
          <p:grpSpPr>
            <a:xfrm>
              <a:off x="758015" y="1200150"/>
              <a:ext cx="1978387" cy="1597386"/>
              <a:chOff x="582613" y="1257300"/>
              <a:chExt cx="1707595" cy="1378744"/>
            </a:xfrm>
          </p:grpSpPr>
          <p:pic>
            <p:nvPicPr>
              <p:cNvPr id="4" name="Picture 24" descr="027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613" y="1257300"/>
                <a:ext cx="1707595" cy="1378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4" descr="Wide upward diagonal"/>
              <p:cNvSpPr>
                <a:spLocks noChangeArrowheads="1"/>
              </p:cNvSpPr>
              <p:nvPr/>
            </p:nvSpPr>
            <p:spPr bwMode="auto">
              <a:xfrm>
                <a:off x="999363" y="1495425"/>
                <a:ext cx="210312" cy="209550"/>
              </a:xfrm>
              <a:prstGeom prst="rect">
                <a:avLst/>
              </a:prstGeom>
              <a:pattFill prst="wdUpDiag">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5" name="Line 18"/>
              <p:cNvSpPr>
                <a:spLocks noChangeShapeType="1"/>
              </p:cNvSpPr>
              <p:nvPr/>
            </p:nvSpPr>
            <p:spPr bwMode="auto">
              <a:xfrm>
                <a:off x="971550" y="1743075"/>
                <a:ext cx="27432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9"/>
              <p:cNvSpPr>
                <a:spLocks noChangeShapeType="1"/>
              </p:cNvSpPr>
              <p:nvPr/>
            </p:nvSpPr>
            <p:spPr bwMode="auto">
              <a:xfrm>
                <a:off x="973455" y="2250281"/>
                <a:ext cx="27432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1" name="Rectangle 20"/>
                <p:cNvSpPr/>
                <p:nvPr/>
              </p:nvSpPr>
              <p:spPr>
                <a:xfrm>
                  <a:off x="317666" y="2724150"/>
                  <a:ext cx="2806535" cy="1578509"/>
                </a:xfrm>
                <a:prstGeom prst="rect">
                  <a:avLst/>
                </a:prstGeom>
              </p:spPr>
              <p:txBody>
                <a:bodyPr wrap="square">
                  <a:spAutoFit/>
                </a:bodyPr>
                <a:lstStyle/>
                <a:p>
                  <a:pPr algn="ctr">
                    <a:spcBef>
                      <a:spcPts val="300"/>
                    </a:spcBef>
                  </a:pPr>
                  <a:r>
                    <a:rPr lang="en-US" b="1" dirty="0" err="1" smtClean="0"/>
                    <a:t>Multiview</a:t>
                  </a:r>
                  <a:r>
                    <a:rPr lang="en-US" b="1" dirty="0" smtClean="0"/>
                    <a:t> Orthographic</a:t>
                  </a:r>
                  <a:endParaRPr lang="en-US" b="1" dirty="0"/>
                </a:p>
                <a:p>
                  <a:pPr>
                    <a:spcBef>
                      <a:spcPts val="300"/>
                    </a:spcBef>
                  </a:pPr>
                  <a:r>
                    <a:rPr lang="en-US" sz="1600" dirty="0" smtClean="0"/>
                    <a:t>VPN </a:t>
                  </a:r>
                  <a14:m>
                    <m:oMath xmlns:m="http://schemas.openxmlformats.org/officeDocument/2006/math">
                      <m:r>
                        <a:rPr lang="en-US" sz="2000" i="1" smtClean="0">
                          <a:latin typeface="Cambria Math"/>
                          <a:ea typeface="Cambria Math"/>
                        </a:rPr>
                        <m:t>∥</m:t>
                      </m:r>
                    </m:oMath>
                  </a14:m>
                  <a:r>
                    <a:rPr lang="en-US" sz="1600" dirty="0" smtClean="0"/>
                    <a:t> </a:t>
                  </a:r>
                  <a:r>
                    <a:rPr lang="en-US" sz="1600" dirty="0"/>
                    <a:t>a </a:t>
                  </a:r>
                  <a:r>
                    <a:rPr lang="en-US" sz="1600" dirty="0" smtClean="0"/>
                    <a:t>principal axis</a:t>
                  </a:r>
                </a:p>
                <a:p>
                  <a:pPr>
                    <a:spcBef>
                      <a:spcPts val="300"/>
                    </a:spcBef>
                  </a:pPr>
                  <a:r>
                    <a:rPr lang="en-US" sz="1600" dirty="0" smtClean="0"/>
                    <a:t>DOP </a:t>
                  </a:r>
                  <a14:m>
                    <m:oMath xmlns:m="http://schemas.openxmlformats.org/officeDocument/2006/math">
                      <m:r>
                        <a:rPr lang="en-US" sz="2000" i="1">
                          <a:latin typeface="Cambria Math"/>
                          <a:ea typeface="Cambria Math"/>
                        </a:rPr>
                        <m:t>∥</m:t>
                      </m:r>
                    </m:oMath>
                  </a14:m>
                  <a:r>
                    <a:rPr lang="en-US" sz="1600" dirty="0" smtClean="0"/>
                    <a:t> VPN</a:t>
                  </a:r>
                </a:p>
                <a:p>
                  <a:pPr>
                    <a:spcBef>
                      <a:spcPts val="300"/>
                    </a:spcBef>
                  </a:pPr>
                  <a:r>
                    <a:rPr lang="en-US" sz="1600" dirty="0" smtClean="0"/>
                    <a:t>Shows </a:t>
                  </a:r>
                  <a:r>
                    <a:rPr lang="en-US" sz="1600" dirty="0"/>
                    <a:t>single face, exact measurements</a:t>
                  </a:r>
                </a:p>
              </p:txBody>
            </p:sp>
          </mc:Choice>
          <mc:Fallback xmlns="">
            <p:sp>
              <p:nvSpPr>
                <p:cNvPr id="21" name="Rectangle 20"/>
                <p:cNvSpPr>
                  <a:spLocks noRot="1" noChangeAspect="1" noMove="1" noResize="1" noEditPoints="1" noAdjustHandles="1" noChangeArrowheads="1" noChangeShapeType="1" noTextEdit="1"/>
                </p:cNvSpPr>
                <p:nvPr/>
              </p:nvSpPr>
              <p:spPr>
                <a:xfrm>
                  <a:off x="317666" y="2724150"/>
                  <a:ext cx="2806535" cy="1578509"/>
                </a:xfrm>
                <a:prstGeom prst="rect">
                  <a:avLst/>
                </a:prstGeom>
                <a:blipFill rotWithShape="1">
                  <a:blip r:embed="rId4"/>
                  <a:stretch>
                    <a:fillRect l="-1085" t="-2317" b="-3861"/>
                  </a:stretch>
                </a:blipFill>
              </p:spPr>
              <p:txBody>
                <a:bodyPr/>
                <a:lstStyle/>
                <a:p>
                  <a:r>
                    <a:rPr lang="en-US">
                      <a:noFill/>
                    </a:rPr>
                    <a:t> </a:t>
                  </a:r>
                </a:p>
              </p:txBody>
            </p:sp>
          </mc:Fallback>
        </mc:AlternateContent>
      </p:grpSp>
      <p:grpSp>
        <p:nvGrpSpPr>
          <p:cNvPr id="24" name="Group 23"/>
          <p:cNvGrpSpPr/>
          <p:nvPr/>
        </p:nvGrpSpPr>
        <p:grpSpPr>
          <a:xfrm>
            <a:off x="3286127" y="1200150"/>
            <a:ext cx="2971800" cy="3594952"/>
            <a:chOff x="3124200" y="1200150"/>
            <a:chExt cx="2971800" cy="3594952"/>
          </a:xfrm>
        </p:grpSpPr>
        <p:grpSp>
          <p:nvGrpSpPr>
            <p:cNvPr id="9" name="Group 8"/>
            <p:cNvGrpSpPr/>
            <p:nvPr/>
          </p:nvGrpSpPr>
          <p:grpSpPr>
            <a:xfrm>
              <a:off x="3710623" y="1200150"/>
              <a:ext cx="1851977" cy="1588294"/>
              <a:chOff x="3381375" y="1171575"/>
              <a:chExt cx="1707595" cy="1464469"/>
            </a:xfrm>
          </p:grpSpPr>
          <p:pic>
            <p:nvPicPr>
              <p:cNvPr id="5" name="Picture 25" descr="027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1375" y="1171575"/>
                <a:ext cx="1707595" cy="146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5" descr="Wide upward diagonal"/>
              <p:cNvSpPr>
                <a:spLocks noChangeArrowheads="1"/>
              </p:cNvSpPr>
              <p:nvPr/>
            </p:nvSpPr>
            <p:spPr bwMode="auto">
              <a:xfrm>
                <a:off x="3800475" y="1657350"/>
                <a:ext cx="210312" cy="209550"/>
              </a:xfrm>
              <a:prstGeom prst="rect">
                <a:avLst/>
              </a:prstGeom>
              <a:pattFill prst="wdUpDiag">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7" name="Line 20"/>
              <p:cNvSpPr>
                <a:spLocks noChangeShapeType="1"/>
              </p:cNvSpPr>
              <p:nvPr/>
            </p:nvSpPr>
            <p:spPr bwMode="auto">
              <a:xfrm>
                <a:off x="3771900" y="1900238"/>
                <a:ext cx="27432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23"/>
              <p:cNvSpPr>
                <a:spLocks noChangeShapeType="1"/>
              </p:cNvSpPr>
              <p:nvPr/>
            </p:nvSpPr>
            <p:spPr bwMode="auto">
              <a:xfrm flipV="1">
                <a:off x="4142015" y="2119991"/>
                <a:ext cx="141514" cy="1360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2" name="Rectangle 21"/>
                <p:cNvSpPr/>
                <p:nvPr/>
              </p:nvSpPr>
              <p:spPr>
                <a:xfrm>
                  <a:off x="3124200" y="2724150"/>
                  <a:ext cx="2971800" cy="2070952"/>
                </a:xfrm>
                <a:prstGeom prst="rect">
                  <a:avLst/>
                </a:prstGeom>
              </p:spPr>
              <p:txBody>
                <a:bodyPr wrap="square">
                  <a:spAutoFit/>
                </a:bodyPr>
                <a:lstStyle/>
                <a:p>
                  <a:pPr algn="ctr">
                    <a:spcBef>
                      <a:spcPts val="300"/>
                    </a:spcBef>
                  </a:pPr>
                  <a:r>
                    <a:rPr lang="en-US" b="1" dirty="0" smtClean="0"/>
                    <a:t>Axonometric</a:t>
                  </a:r>
                </a:p>
                <a:p>
                  <a:pPr>
                    <a:spcBef>
                      <a:spcPts val="300"/>
                    </a:spcBef>
                  </a:pPr>
                  <a:r>
                    <a:rPr lang="en-US" sz="1600" dirty="0" smtClean="0"/>
                    <a:t>VPN </a:t>
                  </a:r>
                  <a14:m>
                    <m:oMath xmlns:m="http://schemas.openxmlformats.org/officeDocument/2006/math">
                      <m:r>
                        <a:rPr lang="en-US" sz="2000" i="1" smtClean="0">
                          <a:latin typeface="Cambria Math"/>
                          <a:ea typeface="Cambria Math"/>
                        </a:rPr>
                        <m:t>∦</m:t>
                      </m:r>
                      <m:r>
                        <a:rPr lang="en-US" sz="2000" b="0" i="0" smtClean="0">
                          <a:latin typeface="Cambria Math"/>
                          <a:ea typeface="Cambria Math"/>
                        </a:rPr>
                        <m:t> </m:t>
                      </m:r>
                    </m:oMath>
                  </a14:m>
                  <a:r>
                    <a:rPr lang="en-US" sz="1600" dirty="0"/>
                    <a:t>a </a:t>
                  </a:r>
                  <a:r>
                    <a:rPr lang="en-US" sz="1600" dirty="0" smtClean="0"/>
                    <a:t>principal axis</a:t>
                  </a:r>
                </a:p>
                <a:p>
                  <a:pPr>
                    <a:spcBef>
                      <a:spcPts val="300"/>
                    </a:spcBef>
                  </a:pPr>
                  <a:r>
                    <a:rPr lang="en-US" sz="1600" dirty="0" smtClean="0"/>
                    <a:t>DOP </a:t>
                  </a:r>
                  <a14:m>
                    <m:oMath xmlns:m="http://schemas.openxmlformats.org/officeDocument/2006/math">
                      <m:r>
                        <a:rPr lang="en-US" sz="2000" i="1">
                          <a:solidFill>
                            <a:prstClr val="black"/>
                          </a:solidFill>
                          <a:latin typeface="Cambria Math"/>
                          <a:ea typeface="Cambria Math"/>
                        </a:rPr>
                        <m:t>∥</m:t>
                      </m:r>
                    </m:oMath>
                  </a14:m>
                  <a:r>
                    <a:rPr lang="en-US" sz="1600" dirty="0" smtClean="0"/>
                    <a:t> VPN</a:t>
                  </a:r>
                </a:p>
                <a:p>
                  <a:pPr>
                    <a:spcBef>
                      <a:spcPts val="300"/>
                    </a:spcBef>
                  </a:pPr>
                  <a:r>
                    <a:rPr lang="en-US" sz="1600" dirty="0" smtClean="0"/>
                    <a:t>adjacent </a:t>
                  </a:r>
                  <a:r>
                    <a:rPr lang="en-US" sz="1600" dirty="0"/>
                    <a:t>faces, none exact, uniformly foreshortened (function of angle between face normal and DOP)</a:t>
                  </a:r>
                </a:p>
              </p:txBody>
            </p:sp>
          </mc:Choice>
          <mc:Fallback xmlns="">
            <p:sp>
              <p:nvSpPr>
                <p:cNvPr id="22" name="Rectangle 21"/>
                <p:cNvSpPr>
                  <a:spLocks noRot="1" noChangeAspect="1" noMove="1" noResize="1" noEditPoints="1" noAdjustHandles="1" noChangeArrowheads="1" noChangeShapeType="1" noTextEdit="1"/>
                </p:cNvSpPr>
                <p:nvPr/>
              </p:nvSpPr>
              <p:spPr>
                <a:xfrm>
                  <a:off x="3124200" y="2724150"/>
                  <a:ext cx="2971800" cy="2070952"/>
                </a:xfrm>
                <a:prstGeom prst="rect">
                  <a:avLst/>
                </a:prstGeom>
                <a:blipFill rotWithShape="1">
                  <a:blip r:embed="rId6"/>
                  <a:stretch>
                    <a:fillRect l="-1025" t="-1765" b="-2647"/>
                  </a:stretch>
                </a:blipFill>
              </p:spPr>
              <p:txBody>
                <a:bodyPr/>
                <a:lstStyle/>
                <a:p>
                  <a:r>
                    <a:rPr lang="en-US">
                      <a:noFill/>
                    </a:rPr>
                    <a:t> </a:t>
                  </a:r>
                </a:p>
              </p:txBody>
            </p:sp>
          </mc:Fallback>
        </mc:AlternateContent>
      </p:grpSp>
      <p:grpSp>
        <p:nvGrpSpPr>
          <p:cNvPr id="25" name="Group 24"/>
          <p:cNvGrpSpPr/>
          <p:nvPr/>
        </p:nvGrpSpPr>
        <p:grpSpPr>
          <a:xfrm>
            <a:off x="6320705" y="1200150"/>
            <a:ext cx="2823295" cy="3348730"/>
            <a:chOff x="6221557" y="1200150"/>
            <a:chExt cx="2823295" cy="3348730"/>
          </a:xfrm>
        </p:grpSpPr>
        <p:grpSp>
          <p:nvGrpSpPr>
            <p:cNvPr id="10" name="Group 9"/>
            <p:cNvGrpSpPr/>
            <p:nvPr/>
          </p:nvGrpSpPr>
          <p:grpSpPr>
            <a:xfrm>
              <a:off x="6553200" y="1200150"/>
              <a:ext cx="1853013" cy="1511661"/>
              <a:chOff x="6291263" y="1166380"/>
              <a:chExt cx="1707595" cy="1393031"/>
            </a:xfrm>
          </p:grpSpPr>
          <p:pic>
            <p:nvPicPr>
              <p:cNvPr id="6" name="Picture 26" descr="027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1263" y="1166380"/>
                <a:ext cx="1707595" cy="13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6" descr="Wide upward diagonal"/>
              <p:cNvSpPr>
                <a:spLocks noChangeArrowheads="1"/>
              </p:cNvSpPr>
              <p:nvPr/>
            </p:nvSpPr>
            <p:spPr bwMode="auto">
              <a:xfrm>
                <a:off x="6716484" y="1498056"/>
                <a:ext cx="210312" cy="209550"/>
              </a:xfrm>
              <a:prstGeom prst="rect">
                <a:avLst/>
              </a:prstGeom>
              <a:pattFill prst="wdUpDiag">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8" name="Line 21"/>
              <p:cNvSpPr>
                <a:spLocks noChangeShapeType="1"/>
              </p:cNvSpPr>
              <p:nvPr/>
            </p:nvSpPr>
            <p:spPr bwMode="auto">
              <a:xfrm>
                <a:off x="6692001" y="1737879"/>
                <a:ext cx="261249" cy="111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22"/>
              <p:cNvSpPr>
                <a:spLocks noChangeShapeType="1"/>
              </p:cNvSpPr>
              <p:nvPr/>
            </p:nvSpPr>
            <p:spPr bwMode="auto">
              <a:xfrm flipV="1">
                <a:off x="7200900" y="2245177"/>
                <a:ext cx="263979" cy="92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23" name="Rectangle 22"/>
                <p:cNvSpPr/>
                <p:nvPr/>
              </p:nvSpPr>
              <p:spPr>
                <a:xfrm>
                  <a:off x="6221557" y="2724150"/>
                  <a:ext cx="2823295" cy="1824730"/>
                </a:xfrm>
                <a:prstGeom prst="rect">
                  <a:avLst/>
                </a:prstGeom>
              </p:spPr>
              <p:txBody>
                <a:bodyPr wrap="square">
                  <a:spAutoFit/>
                </a:bodyPr>
                <a:lstStyle/>
                <a:p>
                  <a:pPr algn="ctr">
                    <a:spcBef>
                      <a:spcPts val="300"/>
                    </a:spcBef>
                  </a:pPr>
                  <a:r>
                    <a:rPr lang="en-US" b="1" dirty="0" smtClean="0"/>
                    <a:t>Oblique</a:t>
                  </a:r>
                  <a:endParaRPr lang="en-US" b="1" dirty="0"/>
                </a:p>
                <a:p>
                  <a:pPr>
                    <a:spcBef>
                      <a:spcPts val="300"/>
                    </a:spcBef>
                  </a:pPr>
                  <a:r>
                    <a:rPr lang="en-US" sz="1600" dirty="0" smtClean="0"/>
                    <a:t>VPN</a:t>
                  </a:r>
                  <a14:m>
                    <m:oMath xmlns:m="http://schemas.openxmlformats.org/officeDocument/2006/math">
                      <m:r>
                        <a:rPr lang="en-US" sz="2000" b="0" i="0" smtClean="0">
                          <a:solidFill>
                            <a:prstClr val="black"/>
                          </a:solidFill>
                          <a:latin typeface="Cambria Math"/>
                          <a:ea typeface="Cambria Math"/>
                        </a:rPr>
                        <m:t> </m:t>
                      </m:r>
                      <m:r>
                        <a:rPr lang="en-US" sz="2000" i="1">
                          <a:solidFill>
                            <a:prstClr val="black"/>
                          </a:solidFill>
                          <a:latin typeface="Cambria Math"/>
                          <a:ea typeface="Cambria Math"/>
                        </a:rPr>
                        <m:t>∥</m:t>
                      </m:r>
                      <m:r>
                        <a:rPr lang="en-US" sz="2000" b="0" i="1" smtClean="0">
                          <a:solidFill>
                            <a:prstClr val="black"/>
                          </a:solidFill>
                          <a:latin typeface="Cambria Math"/>
                          <a:ea typeface="Cambria Math"/>
                        </a:rPr>
                        <m:t> </m:t>
                      </m:r>
                    </m:oMath>
                  </a14:m>
                  <a:r>
                    <a:rPr lang="en-US" sz="1600" dirty="0"/>
                    <a:t>a </a:t>
                  </a:r>
                  <a:r>
                    <a:rPr lang="en-US" sz="1600" dirty="0" smtClean="0"/>
                    <a:t>principal axis</a:t>
                  </a:r>
                </a:p>
                <a:p>
                  <a:pPr>
                    <a:spcBef>
                      <a:spcPts val="300"/>
                    </a:spcBef>
                  </a:pPr>
                  <a:r>
                    <a:rPr lang="en-US" sz="1600" dirty="0" smtClean="0"/>
                    <a:t>DOP </a:t>
                  </a:r>
                  <a14:m>
                    <m:oMath xmlns:m="http://schemas.openxmlformats.org/officeDocument/2006/math">
                      <m:r>
                        <a:rPr lang="en-US" sz="2000" i="1">
                          <a:solidFill>
                            <a:prstClr val="black"/>
                          </a:solidFill>
                          <a:latin typeface="Cambria Math"/>
                          <a:ea typeface="Cambria Math"/>
                        </a:rPr>
                        <m:t>∦</m:t>
                      </m:r>
                    </m:oMath>
                  </a14:m>
                  <a:r>
                    <a:rPr lang="en-US" sz="1600" dirty="0" smtClean="0"/>
                    <a:t> VPN</a:t>
                  </a:r>
                </a:p>
                <a:p>
                  <a:pPr>
                    <a:spcBef>
                      <a:spcPts val="300"/>
                    </a:spcBef>
                  </a:pPr>
                  <a:r>
                    <a:rPr lang="en-US" sz="1600" dirty="0" smtClean="0"/>
                    <a:t>adjacent </a:t>
                  </a:r>
                  <a:r>
                    <a:rPr lang="en-US" sz="1600" dirty="0"/>
                    <a:t>faces, one exact, others uniformly foreshortened</a:t>
                  </a:r>
                </a:p>
              </p:txBody>
            </p:sp>
          </mc:Choice>
          <mc:Fallback xmlns="">
            <p:sp>
              <p:nvSpPr>
                <p:cNvPr id="23" name="Rectangle 22"/>
                <p:cNvSpPr>
                  <a:spLocks noRot="1" noChangeAspect="1" noMove="1" noResize="1" noEditPoints="1" noAdjustHandles="1" noChangeArrowheads="1" noChangeShapeType="1" noTextEdit="1"/>
                </p:cNvSpPr>
                <p:nvPr/>
              </p:nvSpPr>
              <p:spPr>
                <a:xfrm>
                  <a:off x="6221557" y="2724150"/>
                  <a:ext cx="2823295" cy="1824730"/>
                </a:xfrm>
                <a:prstGeom prst="rect">
                  <a:avLst/>
                </a:prstGeom>
                <a:blipFill rotWithShape="1">
                  <a:blip r:embed="rId8"/>
                  <a:stretch>
                    <a:fillRect l="-1296" t="-2007" b="-3344"/>
                  </a:stretch>
                </a:blipFill>
              </p:spPr>
              <p:txBody>
                <a:bodyPr/>
                <a:lstStyle/>
                <a:p>
                  <a:r>
                    <a:rPr lang="en-US">
                      <a:noFill/>
                    </a:rPr>
                    <a:t> </a:t>
                  </a:r>
                </a:p>
              </p:txBody>
            </p:sp>
          </mc:Fallback>
        </mc:AlternateContent>
      </p:grpSp>
      <p:sp>
        <p:nvSpPr>
          <p:cNvPr id="28" name="Footer Placeholder 27"/>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213126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009650"/>
            <a:ext cx="4038600" cy="3771900"/>
          </a:xfrm>
        </p:spPr>
        <p:txBody>
          <a:bodyPr>
            <a:normAutofit/>
          </a:bodyPr>
          <a:lstStyle/>
          <a:p>
            <a:r>
              <a:rPr lang="en-US" sz="1800" dirty="0" smtClean="0"/>
              <a:t>Used </a:t>
            </a:r>
            <a:r>
              <a:rPr lang="en-US" sz="1800" dirty="0"/>
              <a:t>for:</a:t>
            </a:r>
          </a:p>
          <a:p>
            <a:pPr lvl="1"/>
            <a:r>
              <a:rPr lang="en-US" sz="1600" dirty="0"/>
              <a:t>engineering drawings of machines, machine parts</a:t>
            </a:r>
          </a:p>
          <a:p>
            <a:pPr lvl="1"/>
            <a:r>
              <a:rPr lang="en-US" sz="1600" dirty="0"/>
              <a:t>working architectural </a:t>
            </a:r>
            <a:r>
              <a:rPr lang="en-US" sz="1600" dirty="0" smtClean="0"/>
              <a:t>drawings</a:t>
            </a:r>
            <a:endParaRPr lang="en-US" sz="1600" dirty="0"/>
          </a:p>
          <a:p>
            <a:r>
              <a:rPr lang="en-US" sz="1800" dirty="0"/>
              <a:t>Pros:</a:t>
            </a:r>
          </a:p>
          <a:p>
            <a:pPr lvl="1"/>
            <a:r>
              <a:rPr lang="en-US" sz="1600" dirty="0"/>
              <a:t>accurate measurement possible</a:t>
            </a:r>
          </a:p>
          <a:p>
            <a:pPr lvl="1"/>
            <a:r>
              <a:rPr lang="en-US" sz="1600" dirty="0"/>
              <a:t>all views are at same scale</a:t>
            </a:r>
          </a:p>
          <a:p>
            <a:r>
              <a:rPr lang="en-US" sz="1800" dirty="0"/>
              <a:t>Cons:</a:t>
            </a:r>
          </a:p>
          <a:p>
            <a:pPr lvl="1"/>
            <a:r>
              <a:rPr lang="en-US" sz="1600" dirty="0"/>
              <a:t>does not provide “realistic” view or sense of 3D </a:t>
            </a:r>
            <a:r>
              <a:rPr lang="en-US" sz="1600" dirty="0" smtClean="0"/>
              <a:t>form</a:t>
            </a:r>
            <a:endParaRPr lang="en-US" sz="1800" dirty="0" smtClean="0"/>
          </a:p>
          <a:p>
            <a:r>
              <a:rPr lang="en-US" sz="1800" dirty="0" smtClean="0"/>
              <a:t>Usually </a:t>
            </a:r>
            <a:r>
              <a:rPr lang="en-US" sz="1800" dirty="0"/>
              <a:t>need multiple views to get a three-dimensional feeling for object</a:t>
            </a:r>
          </a:p>
          <a:p>
            <a:pPr marL="0" indent="0">
              <a:buNone/>
            </a:pPr>
            <a:endParaRPr lang="en-US" dirty="0"/>
          </a:p>
        </p:txBody>
      </p:sp>
      <p:sp>
        <p:nvSpPr>
          <p:cNvPr id="5" name="Slide Number Placeholder 4"/>
          <p:cNvSpPr>
            <a:spLocks noGrp="1"/>
          </p:cNvSpPr>
          <p:nvPr>
            <p:ph type="sldNum" sz="quarter" idx="4"/>
          </p:nvPr>
        </p:nvSpPr>
        <p:spPr/>
        <p:txBody>
          <a:bodyPr/>
          <a:lstStyle/>
          <a:p>
            <a:fld id="{5CF30DA4-14BE-4F54-B0A8-ED9171CFD0A8}" type="slidenum">
              <a:rPr lang="en-US" smtClean="0"/>
              <a:pPr/>
              <a:t>29</a:t>
            </a:fld>
            <a:endParaRPr lang="en-US"/>
          </a:p>
        </p:txBody>
      </p:sp>
      <p:sp>
        <p:nvSpPr>
          <p:cNvPr id="2" name="Title 1"/>
          <p:cNvSpPr>
            <a:spLocks noGrp="1"/>
          </p:cNvSpPr>
          <p:nvPr>
            <p:ph type="title"/>
          </p:nvPr>
        </p:nvSpPr>
        <p:spPr/>
        <p:txBody>
          <a:bodyPr>
            <a:normAutofit fontScale="90000"/>
          </a:bodyPr>
          <a:lstStyle/>
          <a:p>
            <a:r>
              <a:rPr lang="en-US" dirty="0" err="1" smtClean="0"/>
              <a:t>Multiview</a:t>
            </a:r>
            <a:r>
              <a:rPr lang="en-US" dirty="0" smtClean="0"/>
              <a:t> Orthographic (Parallel)</a:t>
            </a:r>
            <a:endParaRPr lang="en-US" dirty="0"/>
          </a:p>
        </p:txBody>
      </p:sp>
      <p:pic>
        <p:nvPicPr>
          <p:cNvPr id="4" name="Picture 19" descr="0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1223654"/>
            <a:ext cx="3657600" cy="303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7"/>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50962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US" sz="2800" dirty="0" smtClean="0"/>
              <a:t>History of Projection in Art</a:t>
            </a:r>
          </a:p>
          <a:p>
            <a:r>
              <a:rPr lang="en-US" sz="2800" dirty="0" smtClean="0"/>
              <a:t>Geometrical Constructions</a:t>
            </a:r>
          </a:p>
          <a:p>
            <a:r>
              <a:rPr lang="en-US" sz="2800" dirty="0" smtClean="0"/>
              <a:t>Types of Projection (Parallel and Perspective)</a:t>
            </a:r>
          </a:p>
        </p:txBody>
      </p:sp>
      <p:sp>
        <p:nvSpPr>
          <p:cNvPr id="4" name="Slide Number Placeholder 3"/>
          <p:cNvSpPr>
            <a:spLocks noGrp="1"/>
          </p:cNvSpPr>
          <p:nvPr>
            <p:ph type="sldNum" sz="quarter" idx="4"/>
          </p:nvPr>
        </p:nvSpPr>
        <p:spPr/>
        <p:txBody>
          <a:bodyPr/>
          <a:lstStyle/>
          <a:p>
            <a:fld id="{5CF30DA4-14BE-4F54-B0A8-ED9171CFD0A8}" type="slidenum">
              <a:rPr lang="en-US" smtClean="0"/>
              <a:pPr/>
              <a:t>3</a:t>
            </a:fld>
            <a:endParaRPr lang="en-US"/>
          </a:p>
        </p:txBody>
      </p:sp>
      <p:sp>
        <p:nvSpPr>
          <p:cNvPr id="2" name="Title 1"/>
          <p:cNvSpPr>
            <a:spLocks noGrp="1"/>
          </p:cNvSpPr>
          <p:nvPr>
            <p:ph type="title"/>
          </p:nvPr>
        </p:nvSpPr>
        <p:spPr/>
        <p:txBody>
          <a:bodyPr>
            <a:normAutofit fontScale="90000"/>
          </a:bodyPr>
          <a:lstStyle/>
          <a:p>
            <a:r>
              <a:rPr lang="en-US" dirty="0" smtClean="0"/>
              <a:t>Lecture Topics</a:t>
            </a:r>
            <a:endParaRPr lang="en-US" dirty="0"/>
          </a:p>
        </p:txBody>
      </p:sp>
      <p:sp>
        <p:nvSpPr>
          <p:cNvPr id="7" name="Footer Placeholder 6"/>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81805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009650"/>
            <a:ext cx="5257800" cy="3771900"/>
          </a:xfrm>
        </p:spPr>
        <p:txBody>
          <a:bodyPr>
            <a:normAutofit/>
          </a:bodyPr>
          <a:lstStyle/>
          <a:p>
            <a:pPr>
              <a:lnSpc>
                <a:spcPct val="80000"/>
              </a:lnSpc>
            </a:pPr>
            <a:r>
              <a:rPr lang="en-US" dirty="0" smtClean="0"/>
              <a:t>Same </a:t>
            </a:r>
            <a:r>
              <a:rPr lang="en-US" dirty="0"/>
              <a:t>method as </a:t>
            </a:r>
            <a:r>
              <a:rPr lang="en-US" dirty="0" err="1"/>
              <a:t>multiview</a:t>
            </a:r>
            <a:r>
              <a:rPr lang="en-US" dirty="0"/>
              <a:t> orthographic projections, except projection plane not parallel to any of </a:t>
            </a:r>
            <a:r>
              <a:rPr lang="en-US" b="1" dirty="0"/>
              <a:t>coordinate planes</a:t>
            </a:r>
            <a:r>
              <a:rPr lang="en-US" dirty="0"/>
              <a:t>;  parallel lines equally </a:t>
            </a:r>
            <a:r>
              <a:rPr lang="en-US" dirty="0" smtClean="0"/>
              <a:t>foreshortened</a:t>
            </a:r>
          </a:p>
          <a:p>
            <a:pPr>
              <a:lnSpc>
                <a:spcPct val="80000"/>
              </a:lnSpc>
            </a:pPr>
            <a:endParaRPr lang="en-US" dirty="0"/>
          </a:p>
          <a:p>
            <a:pPr>
              <a:lnSpc>
                <a:spcPct val="80000"/>
              </a:lnSpc>
            </a:pPr>
            <a:r>
              <a:rPr lang="en-US" b="1" i="1" dirty="0"/>
              <a:t>Isometric</a:t>
            </a:r>
            <a:r>
              <a:rPr lang="en-US" b="1" dirty="0"/>
              <a:t>: </a:t>
            </a:r>
            <a:r>
              <a:rPr lang="en-US" dirty="0"/>
              <a:t>Angles between all three principal axes equal (120</a:t>
            </a:r>
            <a:r>
              <a:rPr lang="en-US" dirty="0">
                <a:cs typeface="Times New Roman" pitchFamily="18" charset="0"/>
              </a:rPr>
              <a:t>º). Same scale ratio applies along each axis</a:t>
            </a:r>
          </a:p>
          <a:p>
            <a:pPr>
              <a:lnSpc>
                <a:spcPct val="80000"/>
              </a:lnSpc>
            </a:pPr>
            <a:r>
              <a:rPr lang="en-US" b="1" i="1" dirty="0" err="1"/>
              <a:t>Dimetric</a:t>
            </a:r>
            <a:r>
              <a:rPr lang="en-US" b="1" i="1" dirty="0"/>
              <a:t>:</a:t>
            </a:r>
            <a:r>
              <a:rPr lang="en-US" b="1" dirty="0"/>
              <a:t> </a:t>
            </a:r>
            <a:r>
              <a:rPr lang="en-US" dirty="0"/>
              <a:t>Angles between two of the principal axes equal;  need two scale ratios</a:t>
            </a:r>
          </a:p>
          <a:p>
            <a:pPr>
              <a:lnSpc>
                <a:spcPct val="80000"/>
              </a:lnSpc>
            </a:pPr>
            <a:r>
              <a:rPr lang="en-US" b="1" i="1" dirty="0"/>
              <a:t>Trimetric:</a:t>
            </a:r>
            <a:r>
              <a:rPr lang="en-US" b="1" dirty="0"/>
              <a:t> </a:t>
            </a:r>
            <a:r>
              <a:rPr lang="en-US" dirty="0"/>
              <a:t>Angles different between three principal axes; need three scale ratios</a:t>
            </a:r>
          </a:p>
          <a:p>
            <a:endParaRPr lang="en-US" dirty="0"/>
          </a:p>
        </p:txBody>
      </p:sp>
      <p:sp>
        <p:nvSpPr>
          <p:cNvPr id="5" name="Slide Number Placeholder 4"/>
          <p:cNvSpPr>
            <a:spLocks noGrp="1"/>
          </p:cNvSpPr>
          <p:nvPr>
            <p:ph type="sldNum" sz="quarter" idx="4"/>
          </p:nvPr>
        </p:nvSpPr>
        <p:spPr/>
        <p:txBody>
          <a:bodyPr/>
          <a:lstStyle/>
          <a:p>
            <a:fld id="{5CF30DA4-14BE-4F54-B0A8-ED9171CFD0A8}" type="slidenum">
              <a:rPr lang="en-US" smtClean="0"/>
              <a:pPr/>
              <a:t>30</a:t>
            </a:fld>
            <a:endParaRPr lang="en-US"/>
          </a:p>
        </p:txBody>
      </p:sp>
      <p:sp>
        <p:nvSpPr>
          <p:cNvPr id="2" name="Title 1"/>
          <p:cNvSpPr>
            <a:spLocks noGrp="1"/>
          </p:cNvSpPr>
          <p:nvPr>
            <p:ph type="title"/>
          </p:nvPr>
        </p:nvSpPr>
        <p:spPr/>
        <p:txBody>
          <a:bodyPr>
            <a:normAutofit fontScale="90000"/>
          </a:bodyPr>
          <a:lstStyle/>
          <a:p>
            <a:r>
              <a:rPr lang="en-US" dirty="0" smtClean="0"/>
              <a:t>Axonometric (Parallel)</a:t>
            </a:r>
            <a:endParaRPr lang="en-US" dirty="0"/>
          </a:p>
        </p:txBody>
      </p:sp>
      <p:pic>
        <p:nvPicPr>
          <p:cNvPr id="4" name="Picture 11" descr="0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273088"/>
            <a:ext cx="1600200" cy="427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7"/>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9906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1" y="914400"/>
            <a:ext cx="4619624" cy="3886200"/>
          </a:xfrm>
        </p:spPr>
        <p:txBody>
          <a:bodyPr>
            <a:normAutofit fontScale="92500" lnSpcReduction="20000"/>
          </a:bodyPr>
          <a:lstStyle/>
          <a:p>
            <a:r>
              <a:rPr lang="en-US" sz="1800" dirty="0"/>
              <a:t>Used for:</a:t>
            </a:r>
          </a:p>
          <a:p>
            <a:pPr lvl="1"/>
            <a:r>
              <a:rPr lang="en-US" sz="1600" dirty="0"/>
              <a:t>catalogue illustrations</a:t>
            </a:r>
          </a:p>
          <a:p>
            <a:pPr lvl="1"/>
            <a:r>
              <a:rPr lang="en-US" sz="1600" dirty="0"/>
              <a:t>patent office records</a:t>
            </a:r>
          </a:p>
          <a:p>
            <a:pPr lvl="1"/>
            <a:r>
              <a:rPr lang="en-US" sz="1600" dirty="0"/>
              <a:t>furniture design</a:t>
            </a:r>
          </a:p>
          <a:p>
            <a:pPr lvl="1"/>
            <a:r>
              <a:rPr lang="en-US" sz="1600" dirty="0"/>
              <a:t>structural design</a:t>
            </a:r>
          </a:p>
          <a:p>
            <a:pPr lvl="1"/>
            <a:r>
              <a:rPr lang="en-US" sz="1600" dirty="0"/>
              <a:t>3d Modeling in real time (Maya, </a:t>
            </a:r>
            <a:r>
              <a:rPr lang="en-US" sz="1600" dirty="0" err="1"/>
              <a:t>AutoCad</a:t>
            </a:r>
            <a:r>
              <a:rPr lang="en-US" sz="1600" dirty="0"/>
              <a:t>, etc.)</a:t>
            </a:r>
          </a:p>
          <a:p>
            <a:r>
              <a:rPr lang="en-US" sz="1800" dirty="0"/>
              <a:t>Pros:</a:t>
            </a:r>
          </a:p>
          <a:p>
            <a:pPr lvl="1"/>
            <a:r>
              <a:rPr lang="en-US" sz="1600" dirty="0"/>
              <a:t>don’t need multiple views</a:t>
            </a:r>
          </a:p>
          <a:p>
            <a:pPr lvl="1"/>
            <a:r>
              <a:rPr lang="en-US" sz="1600" dirty="0"/>
              <a:t>illustrates 3D nature of object</a:t>
            </a:r>
          </a:p>
          <a:p>
            <a:pPr lvl="1"/>
            <a:r>
              <a:rPr lang="en-US" sz="1600" dirty="0"/>
              <a:t>measurements can be made to scale along principal axes</a:t>
            </a:r>
          </a:p>
          <a:p>
            <a:r>
              <a:rPr lang="en-US" sz="1800" dirty="0"/>
              <a:t>Cons:</a:t>
            </a:r>
          </a:p>
          <a:p>
            <a:pPr lvl="1"/>
            <a:r>
              <a:rPr lang="en-US" sz="1600" dirty="0"/>
              <a:t>lack of foreshortening creates distorted appearance</a:t>
            </a:r>
          </a:p>
          <a:p>
            <a:pPr lvl="1"/>
            <a:r>
              <a:rPr lang="en-US" sz="1600" dirty="0"/>
              <a:t>more useful for rectangular than curved shapes</a:t>
            </a:r>
          </a:p>
          <a:p>
            <a:endParaRPr lang="en-US" dirty="0"/>
          </a:p>
        </p:txBody>
      </p:sp>
      <p:sp>
        <p:nvSpPr>
          <p:cNvPr id="7" name="Slide Number Placeholder 6"/>
          <p:cNvSpPr>
            <a:spLocks noGrp="1"/>
          </p:cNvSpPr>
          <p:nvPr>
            <p:ph type="sldNum" sz="quarter" idx="4"/>
          </p:nvPr>
        </p:nvSpPr>
        <p:spPr/>
        <p:txBody>
          <a:bodyPr/>
          <a:lstStyle/>
          <a:p>
            <a:fld id="{5CF30DA4-14BE-4F54-B0A8-ED9171CFD0A8}" type="slidenum">
              <a:rPr lang="en-US" smtClean="0"/>
              <a:pPr/>
              <a:t>31</a:t>
            </a:fld>
            <a:endParaRPr lang="en-US"/>
          </a:p>
        </p:txBody>
      </p:sp>
      <p:sp>
        <p:nvSpPr>
          <p:cNvPr id="2" name="Title 1"/>
          <p:cNvSpPr>
            <a:spLocks noGrp="1"/>
          </p:cNvSpPr>
          <p:nvPr>
            <p:ph type="title"/>
          </p:nvPr>
        </p:nvSpPr>
        <p:spPr/>
        <p:txBody>
          <a:bodyPr>
            <a:normAutofit fontScale="90000"/>
          </a:bodyPr>
          <a:lstStyle/>
          <a:p>
            <a:r>
              <a:rPr lang="en-US" dirty="0"/>
              <a:t>Isometric </a:t>
            </a:r>
            <a:r>
              <a:rPr lang="en-US" dirty="0" smtClean="0"/>
              <a:t>Projection</a:t>
            </a:r>
            <a:endParaRPr lang="en-US" dirty="0"/>
          </a:p>
        </p:txBody>
      </p:sp>
      <p:pic>
        <p:nvPicPr>
          <p:cNvPr id="4" name="Picture 12" descr="019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781" b="10360"/>
          <a:stretch/>
        </p:blipFill>
        <p:spPr bwMode="auto">
          <a:xfrm>
            <a:off x="5943600" y="2724150"/>
            <a:ext cx="184149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019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833" b="25562"/>
          <a:stretch/>
        </p:blipFill>
        <p:spPr bwMode="auto">
          <a:xfrm>
            <a:off x="5253400" y="438150"/>
            <a:ext cx="3052400" cy="194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p:cNvSpPr txBox="1">
            <a:spLocks noChangeArrowheads="1"/>
          </p:cNvSpPr>
          <p:nvPr/>
        </p:nvSpPr>
        <p:spPr bwMode="auto">
          <a:xfrm>
            <a:off x="5029200" y="2266950"/>
            <a:ext cx="396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dirty="0"/>
              <a:t>Construction of </a:t>
            </a:r>
            <a:r>
              <a:rPr lang="en-US" sz="1200" dirty="0" smtClean="0"/>
              <a:t>an isometric projection</a:t>
            </a:r>
            <a:r>
              <a:rPr lang="en-US" sz="1200" dirty="0"/>
              <a:t>: </a:t>
            </a:r>
            <a:endParaRPr lang="en-US" sz="1200" dirty="0" smtClean="0"/>
          </a:p>
          <a:p>
            <a:pPr eaLnBrk="1" hangingPunct="1"/>
            <a:r>
              <a:rPr lang="en-US" sz="1200" dirty="0" smtClean="0"/>
              <a:t>projection plane </a:t>
            </a:r>
            <a:r>
              <a:rPr lang="en-US" sz="1200" dirty="0"/>
              <a:t>cuts each principal axis by 45</a:t>
            </a:r>
            <a:r>
              <a:rPr lang="en-US" sz="1200" dirty="0">
                <a:cs typeface="Times New Roman" pitchFamily="18" charset="0"/>
              </a:rPr>
              <a:t>°</a:t>
            </a:r>
            <a:endParaRPr lang="en-US" sz="1200" dirty="0"/>
          </a:p>
        </p:txBody>
      </p:sp>
      <p:sp>
        <p:nvSpPr>
          <p:cNvPr id="10" name="Footer Placeholder 9"/>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51028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0999" y="914400"/>
            <a:ext cx="4697841" cy="3790950"/>
          </a:xfrm>
        </p:spPr>
        <p:txBody>
          <a:bodyPr>
            <a:noAutofit/>
          </a:bodyPr>
          <a:lstStyle/>
          <a:p>
            <a:r>
              <a:rPr lang="en-US" sz="1800" dirty="0"/>
              <a:t>Video games have been using isometric projection for ages. </a:t>
            </a:r>
            <a:endParaRPr lang="en-US" sz="1800" dirty="0" smtClean="0"/>
          </a:p>
          <a:p>
            <a:pPr lvl="1"/>
            <a:r>
              <a:rPr lang="en-US" sz="1600" dirty="0" smtClean="0"/>
              <a:t>It </a:t>
            </a:r>
            <a:r>
              <a:rPr lang="en-US" sz="1600" dirty="0"/>
              <a:t>all started in 1982 with </a:t>
            </a:r>
            <a:r>
              <a:rPr lang="en-US" sz="1600" i="1" dirty="0"/>
              <a:t>Q*Bert</a:t>
            </a:r>
            <a:r>
              <a:rPr lang="en-US" sz="1600" dirty="0"/>
              <a:t> and </a:t>
            </a:r>
            <a:r>
              <a:rPr lang="en-US" sz="1600" i="1" dirty="0" err="1"/>
              <a:t>Zaxxon</a:t>
            </a:r>
            <a:r>
              <a:rPr lang="en-US" sz="1600" dirty="0"/>
              <a:t> which were made possible by advances in raster graphics </a:t>
            </a:r>
            <a:r>
              <a:rPr lang="en-US" sz="1600" dirty="0" smtClean="0"/>
              <a:t>hardware.</a:t>
            </a:r>
          </a:p>
          <a:p>
            <a:r>
              <a:rPr lang="en-US" sz="1800" dirty="0" smtClean="0"/>
              <a:t>Still </a:t>
            </a:r>
            <a:r>
              <a:rPr lang="en-US" sz="1800" dirty="0"/>
              <a:t>in use today when you want to see things in distance as well as things close up (e.g. strategy, simulation games</a:t>
            </a:r>
            <a:r>
              <a:rPr lang="en-US" sz="1800" dirty="0" smtClean="0"/>
              <a:t>).</a:t>
            </a:r>
            <a:endParaRPr lang="en-US" sz="1800" dirty="0"/>
          </a:p>
          <a:p>
            <a:pPr lvl="1"/>
            <a:r>
              <a:rPr lang="en-US" sz="1600" dirty="0" smtClean="0"/>
              <a:t>SimCity IV, StarCraft II</a:t>
            </a:r>
          </a:p>
          <a:p>
            <a:r>
              <a:rPr lang="en-US" sz="1800" dirty="0" smtClean="0"/>
              <a:t>While many games technically use axonometric views, the general style is still referred to isometric or inappropriately, “2.5D”/ “three quarter”.</a:t>
            </a:r>
            <a:endParaRPr lang="en-US" sz="1800" dirty="0"/>
          </a:p>
        </p:txBody>
      </p:sp>
      <p:sp>
        <p:nvSpPr>
          <p:cNvPr id="8" name="Slide Number Placeholder 7"/>
          <p:cNvSpPr>
            <a:spLocks noGrp="1"/>
          </p:cNvSpPr>
          <p:nvPr>
            <p:ph type="sldNum" sz="quarter" idx="4"/>
          </p:nvPr>
        </p:nvSpPr>
        <p:spPr/>
        <p:txBody>
          <a:bodyPr/>
          <a:lstStyle/>
          <a:p>
            <a:fld id="{5CF30DA4-14BE-4F54-B0A8-ED9171CFD0A8}" type="slidenum">
              <a:rPr lang="en-US" smtClean="0"/>
              <a:pPr/>
              <a:t>32</a:t>
            </a:fld>
            <a:endParaRPr lang="en-US"/>
          </a:p>
        </p:txBody>
      </p:sp>
      <p:sp>
        <p:nvSpPr>
          <p:cNvPr id="2" name="Title 1"/>
          <p:cNvSpPr>
            <a:spLocks noGrp="1"/>
          </p:cNvSpPr>
          <p:nvPr>
            <p:ph type="title"/>
          </p:nvPr>
        </p:nvSpPr>
        <p:spPr/>
        <p:txBody>
          <a:bodyPr>
            <a:normAutofit fontScale="90000"/>
          </a:bodyPr>
          <a:lstStyle/>
          <a:p>
            <a:r>
              <a:rPr lang="en-US" dirty="0" smtClean="0"/>
              <a:t>Axonometric </a:t>
            </a:r>
            <a:r>
              <a:rPr lang="en-US" dirty="0"/>
              <a:t>Projection </a:t>
            </a:r>
            <a:r>
              <a:rPr lang="en-US" dirty="0" smtClean="0"/>
              <a:t>in Games</a:t>
            </a:r>
            <a:endParaRPr lang="en-US" dirty="0"/>
          </a:p>
        </p:txBody>
      </p:sp>
      <p:pic>
        <p:nvPicPr>
          <p:cNvPr id="4" name="Picture 7" descr="qbert"/>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6155" y="761999"/>
            <a:ext cx="1422845" cy="142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zaxxon"/>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0376" y="754040"/>
            <a:ext cx="1258824" cy="143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descr="C:\Users\maagnew\Desktop\SimCity 4 2005-09-07 00-01-49-9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8841" y="2971800"/>
            <a:ext cx="2083959"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2" descr="C:\Users\maagnew\Desktop\2-starcraft-2-screensho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8681" y="2419350"/>
            <a:ext cx="2110519" cy="157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67195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199" y="933450"/>
            <a:ext cx="5410201" cy="3771900"/>
          </a:xfrm>
        </p:spPr>
        <p:txBody>
          <a:bodyPr>
            <a:normAutofit fontScale="77500" lnSpcReduction="20000"/>
          </a:bodyPr>
          <a:lstStyle/>
          <a:p>
            <a:r>
              <a:rPr lang="en-US" dirty="0"/>
              <a:t>Projectors at oblique angle to projection plane; view cameras have accordion </a:t>
            </a:r>
            <a:r>
              <a:rPr lang="en-US" dirty="0" smtClean="0"/>
              <a:t>housing, can adjust the projection plane</a:t>
            </a:r>
          </a:p>
          <a:p>
            <a:r>
              <a:rPr lang="en-US" dirty="0" smtClean="0"/>
              <a:t>Pros</a:t>
            </a:r>
            <a:r>
              <a:rPr lang="en-US" dirty="0"/>
              <a:t>:</a:t>
            </a:r>
          </a:p>
          <a:p>
            <a:pPr lvl="1"/>
            <a:r>
              <a:rPr lang="en-US" sz="2000" dirty="0"/>
              <a:t>can present exact shape of one face of an object (can take accurate measurements): better for elliptical shapes than axonometric projections, better for “mechanical” viewing</a:t>
            </a:r>
          </a:p>
          <a:p>
            <a:pPr lvl="1"/>
            <a:r>
              <a:rPr lang="en-US" sz="2000" dirty="0"/>
              <a:t>lack of perspective foreshortening makes comparison of sizes easier</a:t>
            </a:r>
          </a:p>
          <a:p>
            <a:pPr lvl="1"/>
            <a:r>
              <a:rPr lang="en-US" sz="2000" dirty="0"/>
              <a:t>displays some of object’s 3D appearance</a:t>
            </a:r>
          </a:p>
          <a:p>
            <a:r>
              <a:rPr lang="en-US" dirty="0"/>
              <a:t>Cons:</a:t>
            </a:r>
          </a:p>
          <a:p>
            <a:pPr lvl="1"/>
            <a:r>
              <a:rPr lang="en-US" sz="2000" dirty="0"/>
              <a:t>objects can look distorted if careful choice not made about position of projection plane (e.g., circles become ellipses)</a:t>
            </a:r>
          </a:p>
          <a:p>
            <a:pPr lvl="1"/>
            <a:r>
              <a:rPr lang="en-US" sz="2000" dirty="0"/>
              <a:t>lack of foreshortening (not realistic looking)</a:t>
            </a:r>
          </a:p>
          <a:p>
            <a:pPr>
              <a:buNone/>
            </a:pPr>
            <a:endParaRPr lang="en-US" sz="1800" dirty="0"/>
          </a:p>
          <a:p>
            <a:endParaRPr lang="en-US" dirty="0"/>
          </a:p>
        </p:txBody>
      </p:sp>
      <p:sp>
        <p:nvSpPr>
          <p:cNvPr id="4" name="Slide Number Placeholder 3"/>
          <p:cNvSpPr>
            <a:spLocks noGrp="1"/>
          </p:cNvSpPr>
          <p:nvPr>
            <p:ph type="sldNum" sz="quarter" idx="4"/>
          </p:nvPr>
        </p:nvSpPr>
        <p:spPr/>
        <p:txBody>
          <a:bodyPr/>
          <a:lstStyle/>
          <a:p>
            <a:fld id="{5CF30DA4-14BE-4F54-B0A8-ED9171CFD0A8}" type="slidenum">
              <a:rPr lang="en-US" smtClean="0"/>
              <a:pPr/>
              <a:t>33</a:t>
            </a:fld>
            <a:endParaRPr lang="en-US"/>
          </a:p>
        </p:txBody>
      </p:sp>
      <p:sp>
        <p:nvSpPr>
          <p:cNvPr id="2" name="Title 1"/>
          <p:cNvSpPr>
            <a:spLocks noGrp="1"/>
          </p:cNvSpPr>
          <p:nvPr>
            <p:ph type="title"/>
          </p:nvPr>
        </p:nvSpPr>
        <p:spPr/>
        <p:txBody>
          <a:bodyPr>
            <a:normAutofit fontScale="90000"/>
          </a:bodyPr>
          <a:lstStyle/>
          <a:p>
            <a:r>
              <a:rPr lang="en-US" dirty="0" smtClean="0"/>
              <a:t>Oblique Projection (Parallel)</a:t>
            </a:r>
            <a:endParaRPr lang="en-US" dirty="0"/>
          </a:p>
        </p:txBody>
      </p:sp>
      <p:pic>
        <p:nvPicPr>
          <p:cNvPr id="6" name="Picture 2" descr="AOC-St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1386417"/>
            <a:ext cx="3048000" cy="270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7"/>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39032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F30DA4-14BE-4F54-B0A8-ED9171CFD0A8}" type="slidenum">
              <a:rPr lang="en-US" smtClean="0"/>
              <a:pPr/>
              <a:t>34</a:t>
            </a:fld>
            <a:endParaRPr lang="en-US"/>
          </a:p>
        </p:txBody>
      </p:sp>
      <p:sp>
        <p:nvSpPr>
          <p:cNvPr id="2" name="Title 1"/>
          <p:cNvSpPr>
            <a:spLocks noGrp="1"/>
          </p:cNvSpPr>
          <p:nvPr>
            <p:ph type="title"/>
          </p:nvPr>
        </p:nvSpPr>
        <p:spPr/>
        <p:txBody>
          <a:bodyPr>
            <a:normAutofit fontScale="90000"/>
          </a:bodyPr>
          <a:lstStyle/>
          <a:p>
            <a:r>
              <a:rPr lang="en-US" dirty="0"/>
              <a:t>Examples of Oblique Projections</a:t>
            </a:r>
          </a:p>
        </p:txBody>
      </p:sp>
      <p:grpSp>
        <p:nvGrpSpPr>
          <p:cNvPr id="10" name="Group 9"/>
          <p:cNvGrpSpPr/>
          <p:nvPr/>
        </p:nvGrpSpPr>
        <p:grpSpPr>
          <a:xfrm>
            <a:off x="445797" y="1123950"/>
            <a:ext cx="2678403" cy="2735392"/>
            <a:chOff x="445797" y="1055558"/>
            <a:chExt cx="2678403" cy="2735392"/>
          </a:xfrm>
        </p:grpSpPr>
        <p:pic>
          <p:nvPicPr>
            <p:cNvPr id="5" name="Picture 11" descr="020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1236" b="14863"/>
            <a:stretch/>
          </p:blipFill>
          <p:spPr bwMode="auto">
            <a:xfrm>
              <a:off x="791779" y="1055558"/>
              <a:ext cx="1986438" cy="221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
            <p:cNvSpPr txBox="1">
              <a:spLocks noChangeArrowheads="1"/>
            </p:cNvSpPr>
            <p:nvPr/>
          </p:nvSpPr>
          <p:spPr bwMode="auto">
            <a:xfrm>
              <a:off x="445797" y="3267730"/>
              <a:ext cx="26784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eaLnBrk="1" hangingPunct="1"/>
              <a:r>
                <a:rPr lang="en-US" sz="1400" dirty="0"/>
                <a:t>Construction of</a:t>
              </a:r>
            </a:p>
            <a:p>
              <a:pPr algn="ctr" eaLnBrk="1" hangingPunct="1"/>
              <a:r>
                <a:rPr lang="en-US" sz="1400" dirty="0"/>
                <a:t>oblique parallel projection</a:t>
              </a:r>
            </a:p>
          </p:txBody>
        </p:sp>
      </p:grpSp>
      <p:grpSp>
        <p:nvGrpSpPr>
          <p:cNvPr id="14" name="Group 13"/>
          <p:cNvGrpSpPr/>
          <p:nvPr/>
        </p:nvGrpSpPr>
        <p:grpSpPr>
          <a:xfrm>
            <a:off x="5867400" y="708582"/>
            <a:ext cx="2971800" cy="2166275"/>
            <a:chOff x="5715000" y="708582"/>
            <a:chExt cx="2971800" cy="2166275"/>
          </a:xfrm>
        </p:grpSpPr>
        <p:sp>
          <p:nvSpPr>
            <p:cNvPr id="11" name="Text Box 10"/>
            <p:cNvSpPr txBox="1">
              <a:spLocks noChangeArrowheads="1"/>
            </p:cNvSpPr>
            <p:nvPr/>
          </p:nvSpPr>
          <p:spPr bwMode="auto">
            <a:xfrm>
              <a:off x="5715000" y="2567080"/>
              <a:ext cx="2971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400" dirty="0"/>
                <a:t>Plan oblique projection of city</a:t>
              </a:r>
            </a:p>
          </p:txBody>
        </p:sp>
        <p:pic>
          <p:nvPicPr>
            <p:cNvPr id="4" name="Picture 13" descr="020b"/>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53" t="12335" r="3230" b="14781"/>
            <a:stretch/>
          </p:blipFill>
          <p:spPr bwMode="auto">
            <a:xfrm>
              <a:off x="6177736" y="708582"/>
              <a:ext cx="2280464" cy="1910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p:nvPr/>
        </p:nvGrpSpPr>
        <p:grpSpPr>
          <a:xfrm>
            <a:off x="2971801" y="2724150"/>
            <a:ext cx="3428999" cy="2286000"/>
            <a:chOff x="2819400" y="2724150"/>
            <a:chExt cx="3428999" cy="2286000"/>
          </a:xfrm>
        </p:grpSpPr>
        <p:pic>
          <p:nvPicPr>
            <p:cNvPr id="7" name="Picture 6" descr="02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3043" b="20930"/>
            <a:stretch/>
          </p:blipFill>
          <p:spPr bwMode="auto">
            <a:xfrm>
              <a:off x="3390899" y="2724150"/>
              <a:ext cx="228600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3"/>
            <p:cNvSpPr txBox="1">
              <a:spLocks noChangeArrowheads="1"/>
            </p:cNvSpPr>
            <p:nvPr/>
          </p:nvSpPr>
          <p:spPr bwMode="auto">
            <a:xfrm>
              <a:off x="2819400" y="4194542"/>
              <a:ext cx="3428999"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eaLnBrk="1" hangingPunct="1"/>
              <a:r>
                <a:rPr lang="en-US" sz="1400" dirty="0"/>
                <a:t>Front oblique projection of </a:t>
              </a:r>
              <a:r>
                <a:rPr lang="en-US" sz="1400" dirty="0" smtClean="0"/>
                <a:t>radio </a:t>
              </a:r>
            </a:p>
            <a:p>
              <a:pPr algn="ctr" eaLnBrk="1" hangingPunct="1"/>
              <a:r>
                <a:rPr lang="en-US" sz="1200" dirty="0" smtClean="0"/>
                <a:t>(</a:t>
              </a:r>
              <a:r>
                <a:rPr lang="en-US" sz="1200" dirty="0" err="1"/>
                <a:t>Carlbom</a:t>
              </a:r>
              <a:r>
                <a:rPr lang="en-US" sz="1200" dirty="0"/>
                <a:t> Fig. 2-4)</a:t>
              </a:r>
            </a:p>
            <a:p>
              <a:pPr eaLnBrk="1" hangingPunct="1">
                <a:spcBef>
                  <a:spcPct val="50000"/>
                </a:spcBef>
              </a:pPr>
              <a:endParaRPr lang="en-US" sz="1400" dirty="0"/>
            </a:p>
          </p:txBody>
        </p:sp>
      </p:grpSp>
      <p:sp>
        <p:nvSpPr>
          <p:cNvPr id="15" name="Footer Placeholder 14"/>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40792698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26336"/>
            <a:ext cx="8229600" cy="1493014"/>
          </a:xfrm>
        </p:spPr>
        <p:txBody>
          <a:bodyPr>
            <a:normAutofit fontScale="85000" lnSpcReduction="20000"/>
          </a:bodyPr>
          <a:lstStyle/>
          <a:p>
            <a:r>
              <a:rPr lang="en-US" sz="1900" dirty="0"/>
              <a:t>Rules for placing projection plane for oblique views: projection plane should be chosen according to one or several of following:</a:t>
            </a:r>
          </a:p>
          <a:p>
            <a:pPr lvl="1"/>
            <a:r>
              <a:rPr lang="en-US" sz="1900" dirty="0"/>
              <a:t>parallel to most irregular of principal faces, or to one which contains circular or curved surfaces</a:t>
            </a:r>
          </a:p>
          <a:p>
            <a:pPr lvl="1"/>
            <a:r>
              <a:rPr lang="en-US" sz="1900" dirty="0"/>
              <a:t>parallel to longest principal face of object</a:t>
            </a:r>
          </a:p>
          <a:p>
            <a:pPr lvl="1"/>
            <a:r>
              <a:rPr lang="en-US" sz="1900" dirty="0"/>
              <a:t>parallel to face of interest</a:t>
            </a:r>
          </a:p>
          <a:p>
            <a:endParaRPr lang="en-US" dirty="0"/>
          </a:p>
        </p:txBody>
      </p:sp>
      <p:sp>
        <p:nvSpPr>
          <p:cNvPr id="8" name="Slide Number Placeholder 7"/>
          <p:cNvSpPr>
            <a:spLocks noGrp="1"/>
          </p:cNvSpPr>
          <p:nvPr>
            <p:ph type="sldNum" sz="quarter" idx="4"/>
          </p:nvPr>
        </p:nvSpPr>
        <p:spPr/>
        <p:txBody>
          <a:bodyPr/>
          <a:lstStyle/>
          <a:p>
            <a:fld id="{5CF30DA4-14BE-4F54-B0A8-ED9171CFD0A8}" type="slidenum">
              <a:rPr lang="en-US" smtClean="0"/>
              <a:pPr/>
              <a:t>35</a:t>
            </a:fld>
            <a:endParaRPr lang="en-US"/>
          </a:p>
        </p:txBody>
      </p:sp>
      <p:sp>
        <p:nvSpPr>
          <p:cNvPr id="2" name="Title 1"/>
          <p:cNvSpPr>
            <a:spLocks noGrp="1"/>
          </p:cNvSpPr>
          <p:nvPr>
            <p:ph type="title"/>
          </p:nvPr>
        </p:nvSpPr>
        <p:spPr/>
        <p:txBody>
          <a:bodyPr>
            <a:normAutofit fontScale="90000"/>
          </a:bodyPr>
          <a:lstStyle/>
          <a:p>
            <a:r>
              <a:rPr lang="en-US" dirty="0" smtClean="0"/>
              <a:t>Rules for Constructing Oblique Views</a:t>
            </a:r>
            <a:endParaRPr lang="en-US" dirty="0"/>
          </a:p>
        </p:txBody>
      </p:sp>
      <p:pic>
        <p:nvPicPr>
          <p:cNvPr id="4" name="Picture 2" descr="022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1" y="2414177"/>
            <a:ext cx="2974876" cy="114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022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556504"/>
            <a:ext cx="3123353" cy="114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4114800" y="2573362"/>
            <a:ext cx="26621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2000" dirty="0">
                <a:latin typeface="+mn-lt"/>
              </a:rPr>
              <a:t>Projection plane parallel to circular face</a:t>
            </a:r>
          </a:p>
        </p:txBody>
      </p:sp>
      <p:sp>
        <p:nvSpPr>
          <p:cNvPr id="7" name="Text Box 9"/>
          <p:cNvSpPr txBox="1">
            <a:spLocks noChangeArrowheads="1"/>
          </p:cNvSpPr>
          <p:nvPr/>
        </p:nvSpPr>
        <p:spPr bwMode="auto">
          <a:xfrm>
            <a:off x="4114800" y="3727037"/>
            <a:ext cx="269990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2000" dirty="0">
                <a:latin typeface="+mn-lt"/>
              </a:rPr>
              <a:t>Projection </a:t>
            </a:r>
            <a:r>
              <a:rPr lang="en-US" sz="2000" dirty="0" smtClean="0">
                <a:latin typeface="+mn-lt"/>
              </a:rPr>
              <a:t>plane </a:t>
            </a:r>
            <a:r>
              <a:rPr lang="en-US" sz="2000" dirty="0">
                <a:latin typeface="+mn-lt"/>
              </a:rPr>
              <a:t>not parallel to circular face</a:t>
            </a: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3631787"/>
            <a:ext cx="1295400" cy="107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2350264"/>
            <a:ext cx="1013651" cy="95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10"/>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87263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75"/>
                                        </p:tgtEl>
                                        <p:attrNameLst>
                                          <p:attrName>style.visibility</p:attrName>
                                        </p:attrNameLst>
                                      </p:cBhvr>
                                      <p:to>
                                        <p:strVal val="visible"/>
                                      </p:to>
                                    </p:set>
                                    <p:animEffect transition="in" filter="fade">
                                      <p:cBhvr>
                                        <p:cTn id="29" dur="500"/>
                                        <p:tgtEl>
                                          <p:spTgt spid="307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74"/>
                                        </p:tgtEl>
                                        <p:attrNameLst>
                                          <p:attrName>style.visibility</p:attrName>
                                        </p:attrNameLst>
                                      </p:cBhvr>
                                      <p:to>
                                        <p:strVal val="visible"/>
                                      </p:to>
                                    </p:set>
                                    <p:animEffect transition="in" filter="fade">
                                      <p:cBhvr>
                                        <p:cTn id="4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304800" y="1009650"/>
                <a:ext cx="5181600" cy="3695700"/>
              </a:xfrm>
            </p:spPr>
            <p:txBody>
              <a:bodyPr>
                <a:normAutofit/>
              </a:bodyPr>
              <a:lstStyle/>
              <a:p>
                <a:r>
                  <a:rPr lang="en-US" sz="2200" i="1" dirty="0" smtClean="0"/>
                  <a:t>Cavalier: </a:t>
                </a:r>
                <a:r>
                  <a:rPr lang="en-US" sz="2200" dirty="0"/>
                  <a:t>Angle between projectors and projection plane is 45</a:t>
                </a:r>
                <a14:m>
                  <m:oMath xmlns:m="http://schemas.openxmlformats.org/officeDocument/2006/math">
                    <m:r>
                      <a:rPr lang="en-US" sz="2200" i="1" dirty="0" smtClean="0">
                        <a:latin typeface="Cambria Math"/>
                        <a:ea typeface="Cambria Math"/>
                        <a:cs typeface="Times New Roman" pitchFamily="18" charset="0"/>
                      </a:rPr>
                      <m:t>°</m:t>
                    </m:r>
                  </m:oMath>
                </a14:m>
                <a:r>
                  <a:rPr lang="en-US" sz="2200" dirty="0">
                    <a:cs typeface="Times New Roman" pitchFamily="18" charset="0"/>
                  </a:rPr>
                  <a:t>. Perpendicular faces projected at full </a:t>
                </a:r>
                <a:r>
                  <a:rPr lang="en-US" sz="2200" dirty="0" smtClean="0">
                    <a:cs typeface="Times New Roman" pitchFamily="18" charset="0"/>
                  </a:rPr>
                  <a:t>scale.</a:t>
                </a:r>
              </a:p>
              <a:p>
                <a:endParaRPr lang="en-US" sz="2200" dirty="0">
                  <a:cs typeface="Times New Roman" pitchFamily="18" charset="0"/>
                </a:endParaRPr>
              </a:p>
              <a:p>
                <a:endParaRPr lang="en-US" sz="2200" dirty="0">
                  <a:cs typeface="Times New Roman" pitchFamily="18" charset="0"/>
                </a:endParaRPr>
              </a:p>
              <a:p>
                <a:r>
                  <a:rPr lang="en-US" sz="2200" i="1" dirty="0"/>
                  <a:t>Cabinet:</a:t>
                </a:r>
                <a:r>
                  <a:rPr lang="en-US" sz="2200" dirty="0"/>
                  <a:t> Angle between projectors </a:t>
                </a:r>
                <a:r>
                  <a:rPr lang="en-US" sz="2200" dirty="0" smtClean="0"/>
                  <a:t>and </a:t>
                </a:r>
                <a:r>
                  <a:rPr lang="en-US" sz="2200" dirty="0"/>
                  <a:t>projection plane: </a:t>
                </a:r>
                <a14:m>
                  <m:oMath xmlns:m="http://schemas.openxmlformats.org/officeDocument/2006/math">
                    <m:func>
                      <m:funcPr>
                        <m:ctrlPr>
                          <a:rPr lang="en-US" sz="2200" i="1" smtClean="0">
                            <a:latin typeface="Cambria Math"/>
                          </a:rPr>
                        </m:ctrlPr>
                      </m:funcPr>
                      <m:fName>
                        <m:sSup>
                          <m:sSupPr>
                            <m:ctrlPr>
                              <a:rPr lang="en-US" sz="2200" i="1" smtClean="0">
                                <a:latin typeface="Cambria Math"/>
                              </a:rPr>
                            </m:ctrlPr>
                          </m:sSupPr>
                          <m:e>
                            <m:r>
                              <m:rPr>
                                <m:sty m:val="p"/>
                              </m:rPr>
                              <a:rPr lang="en-US" sz="2200" i="0" smtClean="0">
                                <a:latin typeface="Cambria Math"/>
                              </a:rPr>
                              <m:t>tan</m:t>
                            </m:r>
                          </m:e>
                          <m:sup>
                            <m:r>
                              <a:rPr lang="en-US" sz="2200" i="1" smtClean="0">
                                <a:latin typeface="Cambria Math"/>
                              </a:rPr>
                              <m:t>−1</m:t>
                            </m:r>
                          </m:sup>
                        </m:sSup>
                      </m:fName>
                      <m:e>
                        <m:d>
                          <m:dPr>
                            <m:ctrlPr>
                              <a:rPr lang="en-US" sz="2200" b="0" i="1" smtClean="0">
                                <a:latin typeface="Cambria Math"/>
                              </a:rPr>
                            </m:ctrlPr>
                          </m:dPr>
                          <m:e>
                            <m:r>
                              <a:rPr lang="en-US" sz="2200" b="0" i="1" smtClean="0">
                                <a:latin typeface="Cambria Math"/>
                              </a:rPr>
                              <m:t>2</m:t>
                            </m:r>
                          </m:e>
                        </m:d>
                        <m:r>
                          <a:rPr lang="en-US" sz="2200" b="0" i="1" smtClean="0">
                            <a:latin typeface="Cambria Math"/>
                          </a:rPr>
                          <m:t>=63.4</m:t>
                        </m:r>
                        <m:r>
                          <a:rPr lang="en-US" sz="2200" b="0" i="1" smtClean="0">
                            <a:latin typeface="Cambria Math"/>
                            <a:ea typeface="Cambria Math"/>
                          </a:rPr>
                          <m:t>°</m:t>
                        </m:r>
                      </m:e>
                    </m:func>
                  </m:oMath>
                </a14:m>
                <a:r>
                  <a:rPr lang="en-US" sz="2200" dirty="0" smtClean="0">
                    <a:cs typeface="Times New Roman" pitchFamily="18" charset="0"/>
                  </a:rPr>
                  <a:t>.  </a:t>
                </a:r>
                <a:r>
                  <a:rPr lang="en-US" sz="2200" dirty="0">
                    <a:cs typeface="Times New Roman" pitchFamily="18" charset="0"/>
                  </a:rPr>
                  <a:t>Perpendicular faces projected at 50% scale</a:t>
                </a:r>
                <a:endParaRPr lang="en-US" sz="2200" i="1" dirty="0"/>
              </a:p>
              <a:p>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304800" y="1009650"/>
                <a:ext cx="5181600" cy="3695700"/>
              </a:xfrm>
              <a:blipFill rotWithShape="1">
                <a:blip r:embed="rId2"/>
                <a:stretch>
                  <a:fillRect l="-471" t="-990" r="-1529"/>
                </a:stretch>
              </a:blipFill>
            </p:spPr>
            <p:txBody>
              <a:bodyPr/>
              <a:lstStyle/>
              <a:p>
                <a:r>
                  <a:rPr lang="en-US">
                    <a:noFill/>
                  </a:rPr>
                  <a:t> </a:t>
                </a:r>
              </a:p>
            </p:txBody>
          </p:sp>
        </mc:Fallback>
      </mc:AlternateContent>
      <p:sp>
        <p:nvSpPr>
          <p:cNvPr id="6" name="Slide Number Placeholder 5"/>
          <p:cNvSpPr>
            <a:spLocks noGrp="1"/>
          </p:cNvSpPr>
          <p:nvPr>
            <p:ph type="sldNum" sz="quarter" idx="4"/>
          </p:nvPr>
        </p:nvSpPr>
        <p:spPr/>
        <p:txBody>
          <a:bodyPr/>
          <a:lstStyle/>
          <a:p>
            <a:fld id="{5CF30DA4-14BE-4F54-B0A8-ED9171CFD0A8}" type="slidenum">
              <a:rPr lang="en-US" smtClean="0"/>
              <a:pPr/>
              <a:t>36</a:t>
            </a:fld>
            <a:endParaRPr lang="en-US"/>
          </a:p>
        </p:txBody>
      </p:sp>
      <p:sp>
        <p:nvSpPr>
          <p:cNvPr id="2" name="Title 1"/>
          <p:cNvSpPr>
            <a:spLocks noGrp="1"/>
          </p:cNvSpPr>
          <p:nvPr>
            <p:ph type="title"/>
          </p:nvPr>
        </p:nvSpPr>
        <p:spPr>
          <a:xfrm>
            <a:off x="528796" y="514350"/>
            <a:ext cx="8229600" cy="457200"/>
          </a:xfrm>
        </p:spPr>
        <p:txBody>
          <a:bodyPr>
            <a:normAutofit fontScale="90000"/>
          </a:bodyPr>
          <a:lstStyle/>
          <a:p>
            <a:r>
              <a:rPr lang="en-US" dirty="0"/>
              <a:t>Main Types of Oblique Projections</a:t>
            </a:r>
          </a:p>
        </p:txBody>
      </p:sp>
      <p:grpSp>
        <p:nvGrpSpPr>
          <p:cNvPr id="4111" name="Group 4110"/>
          <p:cNvGrpSpPr/>
          <p:nvPr/>
        </p:nvGrpSpPr>
        <p:grpSpPr>
          <a:xfrm>
            <a:off x="5895527" y="558019"/>
            <a:ext cx="2562673" cy="2089931"/>
            <a:chOff x="5133975" y="514350"/>
            <a:chExt cx="2397815" cy="1955485"/>
          </a:xfrm>
        </p:grpSpPr>
        <p:grpSp>
          <p:nvGrpSpPr>
            <p:cNvPr id="12" name="Group 11"/>
            <p:cNvGrpSpPr/>
            <p:nvPr/>
          </p:nvGrpSpPr>
          <p:grpSpPr>
            <a:xfrm>
              <a:off x="5133975" y="514350"/>
              <a:ext cx="1947532" cy="1955485"/>
              <a:chOff x="5977268" y="997265"/>
              <a:chExt cx="1947532" cy="1955485"/>
            </a:xfrm>
          </p:grpSpPr>
          <p:cxnSp>
            <p:nvCxnSpPr>
              <p:cNvPr id="8" name="Straight Arrow Connector 7"/>
              <p:cNvCxnSpPr/>
              <p:nvPr/>
            </p:nvCxnSpPr>
            <p:spPr>
              <a:xfrm>
                <a:off x="6324600" y="1352550"/>
                <a:ext cx="160020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5524500" y="2152650"/>
                <a:ext cx="160020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7580027" y="997265"/>
                    <a:ext cx="34477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a:rPr>
                            <m:t>𝑥</m:t>
                          </m:r>
                        </m:oMath>
                      </m:oMathPara>
                    </a14:m>
                    <a:endParaRPr lang="en-US" sz="1600" dirty="0"/>
                  </a:p>
                </p:txBody>
              </p:sp>
            </mc:Choice>
            <mc:Fallback xmlns="">
              <p:sp>
                <p:nvSpPr>
                  <p:cNvPr id="10" name="TextBox 9"/>
                  <p:cNvSpPr txBox="1">
                    <a:spLocks noRot="1" noChangeAspect="1" noMove="1" noResize="1" noEditPoints="1" noAdjustHandles="1" noChangeArrowheads="1" noChangeShapeType="1" noTextEdit="1"/>
                  </p:cNvSpPr>
                  <p:nvPr/>
                </p:nvSpPr>
                <p:spPr>
                  <a:xfrm>
                    <a:off x="7580027" y="997265"/>
                    <a:ext cx="344773" cy="33855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77268" y="2614196"/>
                    <a:ext cx="3484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a:rPr>
                            <m:t>𝑦</m:t>
                          </m:r>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977268" y="2614196"/>
                    <a:ext cx="348492" cy="338554"/>
                  </a:xfrm>
                  <a:prstGeom prst="rect">
                    <a:avLst/>
                  </a:prstGeom>
                  <a:blipFill rotWithShape="1">
                    <a:blip r:embed="rId4"/>
                    <a:stretch>
                      <a:fillRect/>
                    </a:stretch>
                  </a:blipFill>
                </p:spPr>
                <p:txBody>
                  <a:bodyPr/>
                  <a:lstStyle/>
                  <a:p>
                    <a:r>
                      <a:rPr lang="en-US">
                        <a:noFill/>
                      </a:rPr>
                      <a:t> </a:t>
                    </a:r>
                  </a:p>
                </p:txBody>
              </p:sp>
            </mc:Fallback>
          </mc:AlternateContent>
        </p:grpSp>
        <p:cxnSp>
          <p:nvCxnSpPr>
            <p:cNvPr id="15" name="Straight Connector 14"/>
            <p:cNvCxnSpPr/>
            <p:nvPr/>
          </p:nvCxnSpPr>
          <p:spPr>
            <a:xfrm>
              <a:off x="5705475" y="2048416"/>
              <a:ext cx="14478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6980888" y="1677473"/>
              <a:ext cx="0" cy="37094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00875" y="1574485"/>
              <a:ext cx="530915" cy="307777"/>
            </a:xfrm>
            <a:prstGeom prst="rect">
              <a:avLst/>
            </a:prstGeom>
            <a:noFill/>
          </p:spPr>
          <p:txBody>
            <a:bodyPr wrap="none" rtlCol="0">
              <a:spAutoFit/>
            </a:bodyPr>
            <a:lstStyle/>
            <a:p>
              <a:r>
                <a:rPr lang="en-US" sz="1400" b="1" dirty="0" smtClean="0">
                  <a:solidFill>
                    <a:schemeClr val="tx2"/>
                  </a:solidFill>
                </a:rPr>
                <a:t>VPN</a:t>
              </a:r>
              <a:endParaRPr lang="en-US" sz="1400" b="1" dirty="0">
                <a:solidFill>
                  <a:schemeClr val="tx2"/>
                </a:solidFill>
              </a:endParaRPr>
            </a:p>
          </p:txBody>
        </p:sp>
        <p:cxnSp>
          <p:nvCxnSpPr>
            <p:cNvPr id="26" name="Straight Arrow Connector 25"/>
            <p:cNvCxnSpPr/>
            <p:nvPr/>
          </p:nvCxnSpPr>
          <p:spPr>
            <a:xfrm rot="-2700000" flipV="1">
              <a:off x="6370024" y="1029265"/>
              <a:ext cx="0" cy="370943"/>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705475" y="1167577"/>
              <a:ext cx="280515" cy="281177"/>
              <a:chOff x="6591300" y="1402842"/>
              <a:chExt cx="280515" cy="281177"/>
            </a:xfrm>
          </p:grpSpPr>
          <p:sp>
            <p:nvSpPr>
              <p:cNvPr id="27" name="Rectangle 14" descr="Wide upward diagonal"/>
              <p:cNvSpPr>
                <a:spLocks noChangeArrowheads="1"/>
              </p:cNvSpPr>
              <p:nvPr/>
            </p:nvSpPr>
            <p:spPr bwMode="auto">
              <a:xfrm>
                <a:off x="6597495" y="1409699"/>
                <a:ext cx="274320" cy="274320"/>
              </a:xfrm>
              <a:prstGeom prst="rect">
                <a:avLst/>
              </a:prstGeom>
              <a:pattFill prst="wdUpDiag">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4" name="Rectangle 23"/>
              <p:cNvSpPr/>
              <p:nvPr/>
            </p:nvSpPr>
            <p:spPr>
              <a:xfrm>
                <a:off x="6591300" y="1402842"/>
                <a:ext cx="274320" cy="2743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p:cNvCxnSpPr/>
            <p:nvPr/>
          </p:nvCxnSpPr>
          <p:spPr>
            <a:xfrm flipH="1" flipV="1">
              <a:off x="5936157" y="1117287"/>
              <a:ext cx="931131" cy="931129"/>
            </a:xfrm>
            <a:prstGeom prst="straightConnector1">
              <a:avLst/>
            </a:prstGeom>
            <a:ln w="15875">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5979035" y="1441897"/>
              <a:ext cx="615300" cy="606519"/>
            </a:xfrm>
            <a:prstGeom prst="straightConnector1">
              <a:avLst/>
            </a:prstGeom>
            <a:ln w="15875">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629275" y="1374461"/>
              <a:ext cx="673957" cy="673955"/>
            </a:xfrm>
            <a:prstGeom prst="straightConnector1">
              <a:avLst/>
            </a:prstGeom>
            <a:ln w="15875">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444023" y="1012510"/>
              <a:ext cx="546945" cy="307777"/>
            </a:xfrm>
            <a:prstGeom prst="rect">
              <a:avLst/>
            </a:prstGeom>
            <a:noFill/>
          </p:spPr>
          <p:txBody>
            <a:bodyPr wrap="none" rtlCol="0">
              <a:spAutoFit/>
            </a:bodyPr>
            <a:lstStyle/>
            <a:p>
              <a:r>
                <a:rPr lang="en-US" sz="1400" b="1" dirty="0" smtClean="0">
                  <a:solidFill>
                    <a:schemeClr val="tx2"/>
                  </a:solidFill>
                </a:rPr>
                <a:t>DOP</a:t>
              </a:r>
              <a:endParaRPr lang="en-US" sz="1400" b="1" dirty="0">
                <a:solidFill>
                  <a:schemeClr val="tx2"/>
                </a:solidFill>
              </a:endParaRPr>
            </a:p>
          </p:txBody>
        </p:sp>
        <p:sp>
          <p:nvSpPr>
            <p:cNvPr id="43" name="Rectangle 42"/>
            <p:cNvSpPr/>
            <p:nvPr/>
          </p:nvSpPr>
          <p:spPr>
            <a:xfrm>
              <a:off x="5705475" y="1444420"/>
              <a:ext cx="274320" cy="18288"/>
            </a:xfrm>
            <a:prstGeom prst="rect">
              <a:avLst/>
            </a:prstGeom>
            <a:solidFill>
              <a:srgbClr val="C00000"/>
            </a:solidFill>
            <a:ln w="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295359" y="2031685"/>
              <a:ext cx="274320" cy="18288"/>
            </a:xfrm>
            <a:prstGeom prst="rect">
              <a:avLst/>
            </a:prstGeom>
            <a:solidFill>
              <a:srgbClr val="C00000"/>
            </a:solidFill>
            <a:ln w="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6295359" y="2040829"/>
              <a:ext cx="0" cy="67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580575" y="2040829"/>
              <a:ext cx="0" cy="67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856675" y="2040829"/>
              <a:ext cx="0" cy="67056"/>
            </a:xfrm>
            <a:prstGeom prst="line">
              <a:avLst/>
            </a:prstGeom>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rot="5400000">
              <a:off x="5853737" y="1290517"/>
              <a:ext cx="274320" cy="18288"/>
            </a:xfrm>
            <a:prstGeom prst="rect">
              <a:avLst/>
            </a:prstGeom>
            <a:solidFill>
              <a:srgbClr val="00B050"/>
            </a:solidFill>
            <a:ln w="0">
              <a:solidFill>
                <a:srgbClr val="00B05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6585779" y="2032757"/>
              <a:ext cx="274320" cy="18288"/>
            </a:xfrm>
            <a:prstGeom prst="rect">
              <a:avLst/>
            </a:prstGeom>
            <a:solidFill>
              <a:srgbClr val="00B050"/>
            </a:solidFill>
            <a:ln w="0">
              <a:solidFill>
                <a:srgbClr val="00B05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12" name="Group 4111"/>
          <p:cNvGrpSpPr/>
          <p:nvPr/>
        </p:nvGrpSpPr>
        <p:grpSpPr>
          <a:xfrm>
            <a:off x="5895527" y="2576296"/>
            <a:ext cx="2514600" cy="2052854"/>
            <a:chOff x="5148470" y="2521265"/>
            <a:chExt cx="2395330" cy="1955485"/>
          </a:xfrm>
        </p:grpSpPr>
        <p:grpSp>
          <p:nvGrpSpPr>
            <p:cNvPr id="77" name="Group 76"/>
            <p:cNvGrpSpPr/>
            <p:nvPr/>
          </p:nvGrpSpPr>
          <p:grpSpPr>
            <a:xfrm>
              <a:off x="5148470" y="2521265"/>
              <a:ext cx="1947532" cy="1955485"/>
              <a:chOff x="5977268" y="997265"/>
              <a:chExt cx="1947532" cy="1955485"/>
            </a:xfrm>
          </p:grpSpPr>
          <p:cxnSp>
            <p:nvCxnSpPr>
              <p:cNvPr id="78" name="Straight Arrow Connector 77"/>
              <p:cNvCxnSpPr/>
              <p:nvPr/>
            </p:nvCxnSpPr>
            <p:spPr>
              <a:xfrm>
                <a:off x="6324600" y="1352550"/>
                <a:ext cx="160020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rot="5400000">
                <a:off x="5524500" y="2152650"/>
                <a:ext cx="1600200" cy="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7580027" y="997265"/>
                    <a:ext cx="34477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a:rPr>
                            <m:t>𝑥</m:t>
                          </m:r>
                        </m:oMath>
                      </m:oMathPara>
                    </a14:m>
                    <a:endParaRPr lang="en-US" sz="1600" dirty="0"/>
                  </a:p>
                </p:txBody>
              </p:sp>
            </mc:Choice>
            <mc:Fallback xmlns="">
              <p:sp>
                <p:nvSpPr>
                  <p:cNvPr id="80" name="TextBox 79"/>
                  <p:cNvSpPr txBox="1">
                    <a:spLocks noRot="1" noChangeAspect="1" noMove="1" noResize="1" noEditPoints="1" noAdjustHandles="1" noChangeArrowheads="1" noChangeShapeType="1" noTextEdit="1"/>
                  </p:cNvSpPr>
                  <p:nvPr/>
                </p:nvSpPr>
                <p:spPr>
                  <a:xfrm>
                    <a:off x="7580027" y="997265"/>
                    <a:ext cx="344773" cy="338554"/>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5977268" y="2614196"/>
                    <a:ext cx="34849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a:rPr>
                            <m:t>𝑦</m:t>
                          </m:r>
                        </m:oMath>
                      </m:oMathPara>
                    </a14:m>
                    <a:endParaRPr lang="en-US" sz="1600" dirty="0"/>
                  </a:p>
                </p:txBody>
              </p:sp>
            </mc:Choice>
            <mc:Fallback xmlns="">
              <p:sp>
                <p:nvSpPr>
                  <p:cNvPr id="81" name="TextBox 80"/>
                  <p:cNvSpPr txBox="1">
                    <a:spLocks noRot="1" noChangeAspect="1" noMove="1" noResize="1" noEditPoints="1" noAdjustHandles="1" noChangeArrowheads="1" noChangeShapeType="1" noTextEdit="1"/>
                  </p:cNvSpPr>
                  <p:nvPr/>
                </p:nvSpPr>
                <p:spPr>
                  <a:xfrm>
                    <a:off x="5977268" y="2614196"/>
                    <a:ext cx="348492" cy="338554"/>
                  </a:xfrm>
                  <a:prstGeom prst="rect">
                    <a:avLst/>
                  </a:prstGeom>
                  <a:blipFill rotWithShape="1">
                    <a:blip r:embed="rId6"/>
                    <a:stretch>
                      <a:fillRect/>
                    </a:stretch>
                  </a:blipFill>
                </p:spPr>
                <p:txBody>
                  <a:bodyPr/>
                  <a:lstStyle/>
                  <a:p>
                    <a:r>
                      <a:rPr lang="en-US">
                        <a:noFill/>
                      </a:rPr>
                      <a:t> </a:t>
                    </a:r>
                  </a:p>
                </p:txBody>
              </p:sp>
            </mc:Fallback>
          </mc:AlternateContent>
        </p:grpSp>
        <p:cxnSp>
          <p:nvCxnSpPr>
            <p:cNvPr id="108" name="Straight Connector 107"/>
            <p:cNvCxnSpPr/>
            <p:nvPr/>
          </p:nvCxnSpPr>
          <p:spPr>
            <a:xfrm>
              <a:off x="5717485" y="4112481"/>
              <a:ext cx="14478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6992898" y="3741538"/>
              <a:ext cx="0" cy="37094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012885" y="3638550"/>
              <a:ext cx="530915" cy="307777"/>
            </a:xfrm>
            <a:prstGeom prst="rect">
              <a:avLst/>
            </a:prstGeom>
            <a:noFill/>
          </p:spPr>
          <p:txBody>
            <a:bodyPr wrap="none" rtlCol="0">
              <a:spAutoFit/>
            </a:bodyPr>
            <a:lstStyle/>
            <a:p>
              <a:r>
                <a:rPr lang="en-US" sz="1400" b="1" dirty="0" smtClean="0">
                  <a:solidFill>
                    <a:schemeClr val="tx2"/>
                  </a:solidFill>
                </a:rPr>
                <a:t>VPN</a:t>
              </a:r>
              <a:endParaRPr lang="en-US" sz="1400" b="1" dirty="0">
                <a:solidFill>
                  <a:schemeClr val="tx2"/>
                </a:solidFill>
              </a:endParaRPr>
            </a:p>
          </p:txBody>
        </p:sp>
        <p:cxnSp>
          <p:nvCxnSpPr>
            <p:cNvPr id="111" name="Straight Arrow Connector 110"/>
            <p:cNvCxnSpPr/>
            <p:nvPr/>
          </p:nvCxnSpPr>
          <p:spPr>
            <a:xfrm rot="-1560000" flipV="1">
              <a:off x="6370291" y="3143530"/>
              <a:ext cx="0" cy="370943"/>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flipV="1">
              <a:off x="5977812" y="3121223"/>
              <a:ext cx="482152" cy="988558"/>
            </a:xfrm>
            <a:prstGeom prst="straightConnector1">
              <a:avLst/>
            </a:prstGeom>
            <a:ln w="15875">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flipV="1">
              <a:off x="5979685" y="3419450"/>
              <a:ext cx="338015" cy="693031"/>
            </a:xfrm>
            <a:prstGeom prst="straightConnector1">
              <a:avLst/>
            </a:prstGeom>
            <a:ln w="15875">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flipV="1">
              <a:off x="5699136" y="3409950"/>
              <a:ext cx="345373" cy="708118"/>
            </a:xfrm>
            <a:prstGeom prst="straightConnector1">
              <a:avLst/>
            </a:prstGeom>
            <a:ln w="15875">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6393760" y="3121223"/>
              <a:ext cx="546945" cy="307777"/>
            </a:xfrm>
            <a:prstGeom prst="rect">
              <a:avLst/>
            </a:prstGeom>
            <a:noFill/>
          </p:spPr>
          <p:txBody>
            <a:bodyPr wrap="none" rtlCol="0">
              <a:spAutoFit/>
            </a:bodyPr>
            <a:lstStyle/>
            <a:p>
              <a:r>
                <a:rPr lang="en-US" sz="1400" b="1" dirty="0" smtClean="0">
                  <a:solidFill>
                    <a:schemeClr val="tx2"/>
                  </a:solidFill>
                </a:rPr>
                <a:t>DOP</a:t>
              </a:r>
              <a:endParaRPr lang="en-US" sz="1400" b="1" dirty="0">
                <a:solidFill>
                  <a:schemeClr val="tx2"/>
                </a:solidFill>
              </a:endParaRPr>
            </a:p>
          </p:txBody>
        </p:sp>
        <p:grpSp>
          <p:nvGrpSpPr>
            <p:cNvPr id="86" name="Group 85"/>
            <p:cNvGrpSpPr/>
            <p:nvPr/>
          </p:nvGrpSpPr>
          <p:grpSpPr>
            <a:xfrm>
              <a:off x="5719970" y="3174492"/>
              <a:ext cx="280515" cy="281177"/>
              <a:chOff x="6591300" y="1402842"/>
              <a:chExt cx="280515" cy="281177"/>
            </a:xfrm>
          </p:grpSpPr>
          <p:sp>
            <p:nvSpPr>
              <p:cNvPr id="87" name="Rectangle 14" descr="Wide upward diagonal"/>
              <p:cNvSpPr>
                <a:spLocks noChangeArrowheads="1"/>
              </p:cNvSpPr>
              <p:nvPr/>
            </p:nvSpPr>
            <p:spPr bwMode="auto">
              <a:xfrm>
                <a:off x="6597495" y="1409699"/>
                <a:ext cx="274320" cy="274320"/>
              </a:xfrm>
              <a:prstGeom prst="rect">
                <a:avLst/>
              </a:prstGeom>
              <a:pattFill prst="wdUpDiag">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8" name="Rectangle 87"/>
              <p:cNvSpPr/>
              <p:nvPr/>
            </p:nvSpPr>
            <p:spPr>
              <a:xfrm>
                <a:off x="6591300" y="1402842"/>
                <a:ext cx="274320" cy="2743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Rectangle 122"/>
            <p:cNvSpPr/>
            <p:nvPr/>
          </p:nvSpPr>
          <p:spPr>
            <a:xfrm>
              <a:off x="6032728" y="4095750"/>
              <a:ext cx="274320" cy="18288"/>
            </a:xfrm>
            <a:prstGeom prst="rect">
              <a:avLst/>
            </a:prstGeom>
            <a:solidFill>
              <a:srgbClr val="C00000"/>
            </a:solidFill>
            <a:ln w="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19970" y="3451335"/>
              <a:ext cx="274320" cy="18288"/>
            </a:xfrm>
            <a:prstGeom prst="rect">
              <a:avLst/>
            </a:prstGeom>
            <a:solidFill>
              <a:srgbClr val="C00000"/>
            </a:solidFill>
            <a:ln w="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rot="5400000">
              <a:off x="5870957" y="3300158"/>
              <a:ext cx="274320" cy="18288"/>
            </a:xfrm>
            <a:prstGeom prst="rect">
              <a:avLst/>
            </a:prstGeom>
            <a:solidFill>
              <a:srgbClr val="00B050"/>
            </a:solidFill>
            <a:ln w="0">
              <a:solidFill>
                <a:srgbClr val="00B05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317205" y="4095750"/>
              <a:ext cx="137160" cy="18288"/>
            </a:xfrm>
            <a:prstGeom prst="rect">
              <a:avLst/>
            </a:prstGeom>
            <a:solidFill>
              <a:srgbClr val="00B050"/>
            </a:solidFill>
            <a:ln w="0">
              <a:solidFill>
                <a:srgbClr val="00B05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p:nvPr/>
          </p:nvCxnSpPr>
          <p:spPr>
            <a:xfrm>
              <a:off x="6036352" y="4095750"/>
              <a:ext cx="0" cy="67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6308048" y="4095750"/>
              <a:ext cx="0" cy="67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460448" y="4095750"/>
              <a:ext cx="0" cy="67056"/>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Footer Placeholder 6"/>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53740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descr="02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9" y="1405488"/>
            <a:ext cx="5257801" cy="2309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p:txBody>
          <a:bodyPr/>
          <a:lstStyle/>
          <a:p>
            <a:fld id="{5CF30DA4-14BE-4F54-B0A8-ED9171CFD0A8}" type="slidenum">
              <a:rPr lang="en-US" smtClean="0"/>
              <a:pPr/>
              <a:t>37</a:t>
            </a:fld>
            <a:endParaRPr lang="en-US"/>
          </a:p>
        </p:txBody>
      </p:sp>
      <p:sp>
        <p:nvSpPr>
          <p:cNvPr id="2" name="Title 1"/>
          <p:cNvSpPr>
            <a:spLocks noGrp="1"/>
          </p:cNvSpPr>
          <p:nvPr>
            <p:ph type="title"/>
          </p:nvPr>
        </p:nvSpPr>
        <p:spPr/>
        <p:txBody>
          <a:bodyPr>
            <a:normAutofit fontScale="90000"/>
          </a:bodyPr>
          <a:lstStyle/>
          <a:p>
            <a:r>
              <a:rPr lang="en-US" dirty="0" smtClean="0"/>
              <a:t>A Desk in Parallel</a:t>
            </a:r>
            <a:endParaRPr lang="en-US" dirty="0"/>
          </a:p>
        </p:txBody>
      </p:sp>
      <p:sp>
        <p:nvSpPr>
          <p:cNvPr id="5" name="Text Box 9"/>
          <p:cNvSpPr txBox="1">
            <a:spLocks noChangeArrowheads="1"/>
          </p:cNvSpPr>
          <p:nvPr/>
        </p:nvSpPr>
        <p:spPr bwMode="auto">
          <a:xfrm>
            <a:off x="6248400" y="3402928"/>
            <a:ext cx="259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dirty="0" err="1">
                <a:latin typeface="+mn-lt"/>
              </a:rPr>
              <a:t>M</a:t>
            </a:r>
            <a:r>
              <a:rPr lang="en-US" sz="1800" dirty="0" err="1" smtClean="0">
                <a:latin typeface="+mn-lt"/>
              </a:rPr>
              <a:t>ultiview</a:t>
            </a:r>
            <a:r>
              <a:rPr lang="en-US" sz="1800" dirty="0" smtClean="0">
                <a:latin typeface="+mn-lt"/>
              </a:rPr>
              <a:t> Orthographic</a:t>
            </a:r>
            <a:endParaRPr lang="en-US" sz="1800" dirty="0">
              <a:latin typeface="+mn-lt"/>
            </a:endParaRPr>
          </a:p>
        </p:txBody>
      </p:sp>
      <p:sp>
        <p:nvSpPr>
          <p:cNvPr id="6" name="Text Box 11"/>
          <p:cNvSpPr txBox="1">
            <a:spLocks noChangeArrowheads="1"/>
          </p:cNvSpPr>
          <p:nvPr/>
        </p:nvSpPr>
        <p:spPr bwMode="auto">
          <a:xfrm>
            <a:off x="838200" y="3181350"/>
            <a:ext cx="1044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dirty="0">
                <a:latin typeface="+mn-lt"/>
              </a:rPr>
              <a:t>C</a:t>
            </a:r>
            <a:r>
              <a:rPr lang="en-US" sz="1800" dirty="0" smtClean="0">
                <a:latin typeface="+mn-lt"/>
              </a:rPr>
              <a:t>avalier</a:t>
            </a:r>
            <a:endParaRPr lang="en-US" sz="1800" dirty="0">
              <a:latin typeface="+mn-lt"/>
            </a:endParaRPr>
          </a:p>
        </p:txBody>
      </p:sp>
      <p:sp>
        <p:nvSpPr>
          <p:cNvPr id="7" name="Text Box 13"/>
          <p:cNvSpPr txBox="1">
            <a:spLocks noChangeArrowheads="1"/>
          </p:cNvSpPr>
          <p:nvPr/>
        </p:nvSpPr>
        <p:spPr bwMode="auto">
          <a:xfrm>
            <a:off x="3581400" y="3181350"/>
            <a:ext cx="963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800" dirty="0">
                <a:latin typeface="+mn-lt"/>
              </a:rPr>
              <a:t>C</a:t>
            </a:r>
            <a:r>
              <a:rPr lang="en-US" sz="1800" dirty="0" smtClean="0">
                <a:latin typeface="+mn-lt"/>
              </a:rPr>
              <a:t>abinet</a:t>
            </a:r>
            <a:endParaRPr lang="en-US" sz="1800" dirty="0">
              <a:latin typeface="+mn-lt"/>
            </a:endParaRPr>
          </a:p>
        </p:txBody>
      </p:sp>
      <p:pic>
        <p:nvPicPr>
          <p:cNvPr id="8" name="Picture 15" descr="v1-16fix"/>
          <p:cNvPicPr>
            <a:picLocks noChangeAspect="1" noChangeArrowheads="1"/>
          </p:cNvPicPr>
          <p:nvPr/>
        </p:nvPicPr>
        <p:blipFill>
          <a:blip r:embed="rId3" cstate="print">
            <a:extLst>
              <a:ext uri="{28A0092B-C50C-407E-A947-70E740481C1C}">
                <a14:useLocalDpi xmlns:a14="http://schemas.microsoft.com/office/drawing/2010/main" val="0"/>
              </a:ext>
            </a:extLst>
          </a:blip>
          <a:srcRect l="14706" t="34007" r="17320" b="34407"/>
          <a:stretch>
            <a:fillRect/>
          </a:stretch>
        </p:blipFill>
        <p:spPr bwMode="auto">
          <a:xfrm>
            <a:off x="5870824" y="1504950"/>
            <a:ext cx="3255267" cy="194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50992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880585"/>
            <a:ext cx="5562600" cy="3900965"/>
          </a:xfrm>
        </p:spPr>
        <p:txBody>
          <a:bodyPr>
            <a:normAutofit fontScale="92500" lnSpcReduction="20000"/>
          </a:bodyPr>
          <a:lstStyle/>
          <a:p>
            <a:r>
              <a:rPr lang="en-US" sz="1800" dirty="0"/>
              <a:t>Used for</a:t>
            </a:r>
            <a:r>
              <a:rPr lang="en-US" sz="1800" dirty="0" smtClean="0"/>
              <a:t>:</a:t>
            </a:r>
            <a:endParaRPr lang="en-US" sz="1600" dirty="0"/>
          </a:p>
          <a:p>
            <a:pPr lvl="1"/>
            <a:r>
              <a:rPr lang="en-US" sz="1600" dirty="0"/>
              <a:t>F</a:t>
            </a:r>
            <a:r>
              <a:rPr lang="en-US" sz="1600" dirty="0" smtClean="0"/>
              <a:t>ine </a:t>
            </a:r>
            <a:r>
              <a:rPr lang="en-US" sz="1600" dirty="0"/>
              <a:t>A</a:t>
            </a:r>
            <a:r>
              <a:rPr lang="en-US" sz="1600" dirty="0" smtClean="0"/>
              <a:t>rt</a:t>
            </a:r>
          </a:p>
          <a:p>
            <a:pPr lvl="1"/>
            <a:r>
              <a:rPr lang="en-US" sz="1600" dirty="0" smtClean="0"/>
              <a:t>Human visual system…</a:t>
            </a:r>
            <a:endParaRPr lang="en-US" sz="1600" dirty="0"/>
          </a:p>
          <a:p>
            <a:r>
              <a:rPr lang="en-US" sz="1800" dirty="0"/>
              <a:t>Pros:</a:t>
            </a:r>
          </a:p>
          <a:p>
            <a:pPr lvl="1"/>
            <a:r>
              <a:rPr lang="en-US" sz="1600" dirty="0"/>
              <a:t>G</a:t>
            </a:r>
            <a:r>
              <a:rPr lang="en-US" sz="1600" dirty="0" smtClean="0"/>
              <a:t>ives </a:t>
            </a:r>
            <a:r>
              <a:rPr lang="en-US" sz="1600" dirty="0"/>
              <a:t>a realistic view and feeling for 3D form of object</a:t>
            </a:r>
          </a:p>
          <a:p>
            <a:r>
              <a:rPr lang="en-US" sz="1800" dirty="0"/>
              <a:t>Cons:</a:t>
            </a:r>
          </a:p>
          <a:p>
            <a:pPr lvl="1"/>
            <a:r>
              <a:rPr lang="en-US" sz="1600" dirty="0"/>
              <a:t>D</a:t>
            </a:r>
            <a:r>
              <a:rPr lang="en-US" sz="1600" dirty="0" smtClean="0"/>
              <a:t>oes </a:t>
            </a:r>
            <a:r>
              <a:rPr lang="en-US" sz="1600" dirty="0"/>
              <a:t>not preserve shape of object or scale (except where object intersects projection plane)</a:t>
            </a:r>
          </a:p>
          <a:p>
            <a:r>
              <a:rPr lang="en-US" sz="1800" dirty="0"/>
              <a:t>Different from a parallel projection because</a:t>
            </a:r>
          </a:p>
          <a:p>
            <a:pPr lvl="1"/>
            <a:r>
              <a:rPr lang="en-US" sz="1600" dirty="0"/>
              <a:t>P</a:t>
            </a:r>
            <a:r>
              <a:rPr lang="en-US" sz="1600" dirty="0" smtClean="0"/>
              <a:t>arallel </a:t>
            </a:r>
            <a:r>
              <a:rPr lang="en-US" sz="1600" dirty="0"/>
              <a:t>lines not parallel to the projection plane converge</a:t>
            </a:r>
          </a:p>
          <a:p>
            <a:pPr lvl="1"/>
            <a:r>
              <a:rPr lang="en-US" sz="1600" dirty="0"/>
              <a:t>S</a:t>
            </a:r>
            <a:r>
              <a:rPr lang="en-US" sz="1600" dirty="0" smtClean="0"/>
              <a:t>ize </a:t>
            </a:r>
            <a:r>
              <a:rPr lang="en-US" sz="1600" dirty="0"/>
              <a:t>of object is diminished with distance</a:t>
            </a:r>
          </a:p>
          <a:p>
            <a:pPr lvl="1"/>
            <a:r>
              <a:rPr lang="en-US" sz="1600" dirty="0"/>
              <a:t>F</a:t>
            </a:r>
            <a:r>
              <a:rPr lang="en-US" sz="1600" dirty="0" smtClean="0"/>
              <a:t>oreshortening </a:t>
            </a:r>
            <a:r>
              <a:rPr lang="en-US" sz="1600" dirty="0"/>
              <a:t>is not </a:t>
            </a:r>
            <a:r>
              <a:rPr lang="en-US" sz="1600" dirty="0" smtClean="0"/>
              <a:t>uniform</a:t>
            </a:r>
          </a:p>
          <a:p>
            <a:r>
              <a:rPr lang="en-US" sz="1600" dirty="0" smtClean="0"/>
              <a:t>Two understandings: </a:t>
            </a:r>
            <a:r>
              <a:rPr lang="en-US" sz="1600" b="1" dirty="0" smtClean="0"/>
              <a:t>Vanishing Point and View Point</a:t>
            </a:r>
          </a:p>
          <a:p>
            <a:r>
              <a:rPr lang="en-US" sz="1600" dirty="0" smtClean="0"/>
              <a:t>There are also oblique perspective projections (same idea as parallel oblique), we’ll see an example next lecture</a:t>
            </a:r>
          </a:p>
        </p:txBody>
      </p:sp>
      <p:sp>
        <p:nvSpPr>
          <p:cNvPr id="7" name="Slide Number Placeholder 6"/>
          <p:cNvSpPr>
            <a:spLocks noGrp="1"/>
          </p:cNvSpPr>
          <p:nvPr>
            <p:ph type="sldNum" sz="quarter" idx="4"/>
          </p:nvPr>
        </p:nvSpPr>
        <p:spPr/>
        <p:txBody>
          <a:bodyPr/>
          <a:lstStyle/>
          <a:p>
            <a:fld id="{5CF30DA4-14BE-4F54-B0A8-ED9171CFD0A8}" type="slidenum">
              <a:rPr lang="en-US" smtClean="0"/>
              <a:pPr/>
              <a:t>38</a:t>
            </a:fld>
            <a:endParaRPr lang="en-US"/>
          </a:p>
        </p:txBody>
      </p:sp>
      <p:sp>
        <p:nvSpPr>
          <p:cNvPr id="2" name="Title 1"/>
          <p:cNvSpPr>
            <a:spLocks noGrp="1"/>
          </p:cNvSpPr>
          <p:nvPr>
            <p:ph type="title"/>
          </p:nvPr>
        </p:nvSpPr>
        <p:spPr>
          <a:xfrm>
            <a:off x="457200" y="438150"/>
            <a:ext cx="8229600" cy="457200"/>
          </a:xfrm>
        </p:spPr>
        <p:txBody>
          <a:bodyPr>
            <a:normAutofit fontScale="90000"/>
          </a:bodyPr>
          <a:lstStyle/>
          <a:p>
            <a:r>
              <a:rPr lang="en-US" dirty="0"/>
              <a:t>Perspective Projections</a:t>
            </a:r>
          </a:p>
        </p:txBody>
      </p:sp>
      <p:pic>
        <p:nvPicPr>
          <p:cNvPr id="4" name="Picture 7" descr="new13"/>
          <p:cNvPicPr>
            <a:picLocks noChangeAspect="1" noChangeArrowheads="1"/>
          </p:cNvPicPr>
          <p:nvPr/>
        </p:nvPicPr>
        <p:blipFill>
          <a:blip r:embed="rId3" cstate="print">
            <a:extLst>
              <a:ext uri="{28A0092B-C50C-407E-A947-70E740481C1C}">
                <a14:useLocalDpi xmlns:a14="http://schemas.microsoft.com/office/drawing/2010/main" val="0"/>
              </a:ext>
            </a:extLst>
          </a:blip>
          <a:srcRect l="24945" t="35522" r="24754" b="35858"/>
          <a:stretch>
            <a:fillRect/>
          </a:stretch>
        </p:blipFill>
        <p:spPr bwMode="auto">
          <a:xfrm>
            <a:off x="6999698" y="614362"/>
            <a:ext cx="1915702"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v1-22"/>
          <p:cNvPicPr>
            <a:picLocks noChangeAspect="1" noChangeArrowheads="1"/>
          </p:cNvPicPr>
          <p:nvPr/>
        </p:nvPicPr>
        <p:blipFill>
          <a:blip r:embed="rId4" cstate="print">
            <a:extLst>
              <a:ext uri="{28A0092B-C50C-407E-A947-70E740481C1C}">
                <a14:useLocalDpi xmlns:a14="http://schemas.microsoft.com/office/drawing/2010/main" val="0"/>
              </a:ext>
            </a:extLst>
          </a:blip>
          <a:srcRect l="38072" t="41141" r="38072" b="42192"/>
          <a:stretch>
            <a:fillRect/>
          </a:stretch>
        </p:blipFill>
        <p:spPr bwMode="auto">
          <a:xfrm>
            <a:off x="5591057" y="742950"/>
            <a:ext cx="103834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56748" y="2148020"/>
            <a:ext cx="1591852" cy="1786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562600" y="3981451"/>
            <a:ext cx="3346450" cy="738664"/>
          </a:xfrm>
          <a:prstGeom prst="rect">
            <a:avLst/>
          </a:prstGeom>
          <a:noFill/>
        </p:spPr>
        <p:txBody>
          <a:bodyPr wrap="square" rtlCol="0">
            <a:spAutoFit/>
          </a:bodyPr>
          <a:lstStyle/>
          <a:p>
            <a:r>
              <a:rPr lang="en-US" sz="1400" dirty="0" smtClean="0"/>
              <a:t>If we were viewing this scene using parallel projection, the tracks would not converge</a:t>
            </a:r>
            <a:endParaRPr lang="en-US" sz="1400" dirty="0"/>
          </a:p>
        </p:txBody>
      </p:sp>
      <p:sp>
        <p:nvSpPr>
          <p:cNvPr id="10" name="Footer Placeholder 9"/>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300123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500"/>
                                        <p:tgtEl>
                                          <p:spTgt spid="20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500"/>
                                        <p:tgtEl>
                                          <p:spTgt spid="3">
                                            <p:txEl>
                                              <p:pRg st="8" end="8"/>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500"/>
                                        <p:tgtEl>
                                          <p:spTgt spid="3">
                                            <p:txEl>
                                              <p:pRg st="9" end="9"/>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500"/>
                                        <p:tgtEl>
                                          <p:spTgt spid="3">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Effect transition="in" filter="fade">
                                      <p:cBhvr>
                                        <p:cTn id="66" dur="500"/>
                                        <p:tgtEl>
                                          <p:spTgt spid="3">
                                            <p:txEl>
                                              <p:pRg st="11" end="1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15018" y="914400"/>
            <a:ext cx="8500382" cy="3771900"/>
          </a:xfrm>
        </p:spPr>
        <p:txBody>
          <a:bodyPr/>
          <a:lstStyle/>
          <a:p>
            <a:r>
              <a:rPr lang="en-US" sz="2000" dirty="0" smtClean="0"/>
              <a:t>Lines </a:t>
            </a:r>
            <a:r>
              <a:rPr lang="en-US" sz="2000" dirty="0"/>
              <a:t>extending from edges </a:t>
            </a:r>
            <a:r>
              <a:rPr lang="en-US" sz="2000" dirty="0" smtClean="0"/>
              <a:t>converge to </a:t>
            </a:r>
            <a:r>
              <a:rPr lang="en-US" sz="2000" dirty="0"/>
              <a:t>common vanishing point(s</a:t>
            </a:r>
            <a:r>
              <a:rPr lang="en-US" sz="2000" dirty="0" smtClean="0"/>
              <a:t>)</a:t>
            </a:r>
            <a:endParaRPr lang="en-US" dirty="0" smtClean="0"/>
          </a:p>
          <a:p>
            <a:r>
              <a:rPr lang="en-US" sz="2000" dirty="0" smtClean="0"/>
              <a:t>For </a:t>
            </a:r>
            <a:r>
              <a:rPr lang="en-US" sz="2000" dirty="0"/>
              <a:t>right-angled forms whose face </a:t>
            </a:r>
            <a:r>
              <a:rPr lang="en-US" sz="2000" dirty="0" err="1"/>
              <a:t>normals</a:t>
            </a:r>
            <a:r>
              <a:rPr lang="en-US" sz="2000" dirty="0"/>
              <a:t> are perpendicular to the </a:t>
            </a:r>
            <a:r>
              <a:rPr lang="en-US" sz="2000" i="1" dirty="0"/>
              <a:t>x, y, z</a:t>
            </a:r>
            <a:r>
              <a:rPr lang="en-US" sz="2000" dirty="0"/>
              <a:t> coordinate axes, number of vanishing points = number of principal coordinate axes intersected by projection </a:t>
            </a:r>
            <a:r>
              <a:rPr lang="en-US" sz="2000" dirty="0" smtClean="0"/>
              <a:t>plane</a:t>
            </a:r>
            <a:endParaRPr lang="en-US" sz="2000" dirty="0"/>
          </a:p>
          <a:p>
            <a:endParaRPr lang="en-US" dirty="0"/>
          </a:p>
        </p:txBody>
      </p:sp>
      <p:sp>
        <p:nvSpPr>
          <p:cNvPr id="13" name="Slide Number Placeholder 12"/>
          <p:cNvSpPr>
            <a:spLocks noGrp="1"/>
          </p:cNvSpPr>
          <p:nvPr>
            <p:ph type="sldNum" sz="quarter" idx="4"/>
          </p:nvPr>
        </p:nvSpPr>
        <p:spPr/>
        <p:txBody>
          <a:bodyPr/>
          <a:lstStyle/>
          <a:p>
            <a:fld id="{5CF30DA4-14BE-4F54-B0A8-ED9171CFD0A8}" type="slidenum">
              <a:rPr lang="en-US" smtClean="0"/>
              <a:pPr/>
              <a:t>39</a:t>
            </a:fld>
            <a:endParaRPr lang="en-US"/>
          </a:p>
        </p:txBody>
      </p:sp>
      <p:sp>
        <p:nvSpPr>
          <p:cNvPr id="2" name="Title 1"/>
          <p:cNvSpPr>
            <a:spLocks noGrp="1"/>
          </p:cNvSpPr>
          <p:nvPr>
            <p:ph type="title"/>
          </p:nvPr>
        </p:nvSpPr>
        <p:spPr/>
        <p:txBody>
          <a:bodyPr>
            <a:normAutofit fontScale="90000"/>
          </a:bodyPr>
          <a:lstStyle/>
          <a:p>
            <a:r>
              <a:rPr lang="en-US" dirty="0" smtClean="0"/>
              <a:t>Vanishing Points (1/2)</a:t>
            </a:r>
            <a:endParaRPr lang="en-US" dirty="0"/>
          </a:p>
        </p:txBody>
      </p:sp>
      <p:pic>
        <p:nvPicPr>
          <p:cNvPr id="5" name="Picture 4" descr="proj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8950" y="2266950"/>
            <a:ext cx="2229612" cy="180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proj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8302" y="1962150"/>
            <a:ext cx="1927098" cy="224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8"/>
          <p:cNvSpPr txBox="1">
            <a:spLocks noChangeArrowheads="1"/>
          </p:cNvSpPr>
          <p:nvPr/>
        </p:nvSpPr>
        <p:spPr bwMode="auto">
          <a:xfrm>
            <a:off x="6172201" y="3686175"/>
            <a:ext cx="27431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600" b="1" i="1" dirty="0">
                <a:latin typeface="+mn-lt"/>
              </a:rPr>
              <a:t>Three Point </a:t>
            </a:r>
            <a:endParaRPr lang="en-US" sz="1600" b="1" i="1" dirty="0" smtClean="0">
              <a:latin typeface="+mn-lt"/>
            </a:endParaRPr>
          </a:p>
          <a:p>
            <a:pPr eaLnBrk="1" hangingPunct="1"/>
            <a:r>
              <a:rPr lang="en-US" sz="1600" b="1" i="1" dirty="0" smtClean="0">
                <a:latin typeface="+mn-lt"/>
              </a:rPr>
              <a:t>Perspective</a:t>
            </a:r>
            <a:endParaRPr lang="en-US" sz="1600" b="1" dirty="0">
              <a:latin typeface="+mn-lt"/>
            </a:endParaRPr>
          </a:p>
        </p:txBody>
      </p:sp>
      <p:sp>
        <p:nvSpPr>
          <p:cNvPr id="8" name="Text Box 9"/>
          <p:cNvSpPr txBox="1">
            <a:spLocks noChangeArrowheads="1"/>
          </p:cNvSpPr>
          <p:nvPr/>
        </p:nvSpPr>
        <p:spPr bwMode="auto">
          <a:xfrm>
            <a:off x="3200400" y="3919776"/>
            <a:ext cx="290671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600" b="1" i="1" dirty="0">
                <a:latin typeface="+mn-lt"/>
              </a:rPr>
              <a:t>Two Point Perspective</a:t>
            </a:r>
            <a:r>
              <a:rPr lang="en-US" sz="1800" b="1" dirty="0">
                <a:latin typeface="+mn-lt"/>
              </a:rPr>
              <a:t> </a:t>
            </a:r>
          </a:p>
          <a:p>
            <a:pPr eaLnBrk="1" hangingPunct="1"/>
            <a:r>
              <a:rPr lang="en-US" sz="1600" dirty="0">
                <a:latin typeface="+mn-lt"/>
              </a:rPr>
              <a:t>(</a:t>
            </a:r>
            <a:r>
              <a:rPr lang="en-US" sz="1600" i="1" dirty="0" smtClean="0">
                <a:latin typeface="+mn-lt"/>
              </a:rPr>
              <a:t>z</a:t>
            </a:r>
            <a:r>
              <a:rPr lang="en-US" sz="1600" dirty="0">
                <a:latin typeface="+mn-lt"/>
              </a:rPr>
              <a:t> </a:t>
            </a:r>
            <a:r>
              <a:rPr lang="en-US" sz="1600" dirty="0" smtClean="0">
                <a:latin typeface="+mn-lt"/>
              </a:rPr>
              <a:t>and </a:t>
            </a:r>
            <a:r>
              <a:rPr lang="en-US" sz="1600" i="1" dirty="0">
                <a:latin typeface="+mn-lt"/>
              </a:rPr>
              <a:t>x</a:t>
            </a:r>
            <a:r>
              <a:rPr lang="en-US" sz="1600" dirty="0">
                <a:latin typeface="+mn-lt"/>
              </a:rPr>
              <a:t>-axis vanishing points)</a:t>
            </a:r>
            <a:endParaRPr lang="en-US" dirty="0">
              <a:latin typeface="+mn-lt"/>
            </a:endParaRPr>
          </a:p>
        </p:txBody>
      </p:sp>
      <p:sp>
        <p:nvSpPr>
          <p:cNvPr id="9" name="Text Box 12"/>
          <p:cNvSpPr txBox="1">
            <a:spLocks noChangeArrowheads="1"/>
          </p:cNvSpPr>
          <p:nvPr/>
        </p:nvSpPr>
        <p:spPr bwMode="auto">
          <a:xfrm>
            <a:off x="228600" y="3861197"/>
            <a:ext cx="27051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600" b="1" i="1" dirty="0">
                <a:latin typeface="+mn-lt"/>
              </a:rPr>
              <a:t>One Point Perspective</a:t>
            </a:r>
            <a:r>
              <a:rPr lang="en-US" sz="1800" b="1" dirty="0">
                <a:latin typeface="+mn-lt"/>
              </a:rPr>
              <a:t> </a:t>
            </a:r>
          </a:p>
          <a:p>
            <a:pPr eaLnBrk="1" hangingPunct="1"/>
            <a:r>
              <a:rPr lang="en-US" sz="1600" dirty="0">
                <a:latin typeface="+mn-lt"/>
              </a:rPr>
              <a:t>(</a:t>
            </a:r>
            <a:r>
              <a:rPr lang="en-US" sz="1600" i="1" dirty="0">
                <a:latin typeface="+mn-lt"/>
              </a:rPr>
              <a:t>z</a:t>
            </a:r>
            <a:r>
              <a:rPr lang="en-US" sz="1600" dirty="0">
                <a:latin typeface="+mn-lt"/>
              </a:rPr>
              <a:t>-axis vanishing point)</a:t>
            </a:r>
            <a:endParaRPr lang="en-US" dirty="0">
              <a:latin typeface="+mn-lt"/>
            </a:endParaRPr>
          </a:p>
        </p:txBody>
      </p:sp>
      <p:grpSp>
        <p:nvGrpSpPr>
          <p:cNvPr id="10" name="Group 17"/>
          <p:cNvGrpSpPr>
            <a:grpSpLocks/>
          </p:cNvGrpSpPr>
          <p:nvPr/>
        </p:nvGrpSpPr>
        <p:grpSpPr bwMode="auto">
          <a:xfrm>
            <a:off x="509588" y="2533649"/>
            <a:ext cx="2143125" cy="1257301"/>
            <a:chOff x="460" y="1968"/>
            <a:chExt cx="1350" cy="1056"/>
          </a:xfrm>
        </p:grpSpPr>
        <p:pic>
          <p:nvPicPr>
            <p:cNvPr id="11" name="Picture 10" descr="v1-23"/>
            <p:cNvPicPr>
              <a:picLocks noChangeAspect="1" noChangeArrowheads="1"/>
            </p:cNvPicPr>
            <p:nvPr/>
          </p:nvPicPr>
          <p:blipFill>
            <a:blip r:embed="rId4" cstate="print">
              <a:extLst>
                <a:ext uri="{28A0092B-C50C-407E-A947-70E740481C1C}">
                  <a14:useLocalDpi xmlns:a14="http://schemas.microsoft.com/office/drawing/2010/main" val="0"/>
                </a:ext>
              </a:extLst>
            </a:blip>
            <a:srcRect l="25490" t="39731" r="25272" b="39899"/>
            <a:stretch>
              <a:fillRect/>
            </a:stretch>
          </p:blipFill>
          <p:spPr bwMode="auto">
            <a:xfrm>
              <a:off x="460" y="1968"/>
              <a:ext cx="1350"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7"/>
            <p:cNvSpPr txBox="1">
              <a:spLocks noChangeArrowheads="1"/>
            </p:cNvSpPr>
            <p:nvPr/>
          </p:nvSpPr>
          <p:spPr bwMode="auto">
            <a:xfrm>
              <a:off x="1238" y="2791"/>
              <a:ext cx="16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a:t>z</a:t>
              </a:r>
            </a:p>
          </p:txBody>
        </p:sp>
      </p:grpSp>
      <p:sp>
        <p:nvSpPr>
          <p:cNvPr id="14" name="TextBox 13"/>
          <p:cNvSpPr txBox="1"/>
          <p:nvPr/>
        </p:nvSpPr>
        <p:spPr>
          <a:xfrm>
            <a:off x="6148141" y="4195346"/>
            <a:ext cx="3072059" cy="338554"/>
          </a:xfrm>
          <a:prstGeom prst="rect">
            <a:avLst/>
          </a:prstGeom>
          <a:noFill/>
        </p:spPr>
        <p:txBody>
          <a:bodyPr wrap="none" rtlCol="0">
            <a:spAutoFit/>
          </a:bodyPr>
          <a:lstStyle/>
          <a:p>
            <a:r>
              <a:rPr lang="en-US" sz="1600" dirty="0"/>
              <a:t>(</a:t>
            </a:r>
            <a:r>
              <a:rPr lang="en-US" sz="1600" i="1" dirty="0"/>
              <a:t>z</a:t>
            </a:r>
            <a:r>
              <a:rPr lang="en-US" sz="1600" dirty="0"/>
              <a:t>, </a:t>
            </a:r>
            <a:r>
              <a:rPr lang="en-US" sz="1600" i="1" dirty="0"/>
              <a:t>x</a:t>
            </a:r>
            <a:r>
              <a:rPr lang="en-US" sz="1600" dirty="0"/>
              <a:t>, and </a:t>
            </a:r>
            <a:r>
              <a:rPr lang="en-US" sz="1600" i="1" dirty="0"/>
              <a:t>y</a:t>
            </a:r>
            <a:r>
              <a:rPr lang="en-US" sz="1600" dirty="0"/>
              <a:t>-axis vanishing points)</a:t>
            </a:r>
          </a:p>
        </p:txBody>
      </p:sp>
      <p:sp>
        <p:nvSpPr>
          <p:cNvPr id="16" name="Footer Placeholder 15"/>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894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9"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066846"/>
            <a:ext cx="4419600" cy="3486104"/>
          </a:xfrm>
        </p:spPr>
        <p:txBody>
          <a:bodyPr>
            <a:normAutofit/>
          </a:bodyPr>
          <a:lstStyle/>
          <a:p>
            <a:r>
              <a:rPr lang="en-US" sz="2200" dirty="0" smtClean="0"/>
              <a:t>Painting based on mythical tale as told by Pliny the Elder: Corinthian man traces shadow of departing lover.</a:t>
            </a:r>
          </a:p>
          <a:p>
            <a:r>
              <a:rPr lang="en-US" sz="2200" dirty="0" smtClean="0"/>
              <a:t>Projection through use of shadows</a:t>
            </a:r>
            <a:endParaRPr lang="en-US" sz="2200" dirty="0"/>
          </a:p>
          <a:p>
            <a:r>
              <a:rPr lang="en-US" sz="2200" dirty="0" smtClean="0"/>
              <a:t>Detail from: </a:t>
            </a:r>
            <a:r>
              <a:rPr lang="en-US" sz="2200" b="1" dirty="0" smtClean="0"/>
              <a:t>The Invention of Drawing (1830) </a:t>
            </a:r>
            <a:r>
              <a:rPr lang="en-US" sz="2200" dirty="0" smtClean="0"/>
              <a:t>–</a:t>
            </a:r>
            <a:r>
              <a:rPr lang="en-US" sz="2200" b="1" dirty="0" smtClean="0"/>
              <a:t> </a:t>
            </a:r>
            <a:r>
              <a:rPr lang="en-US" sz="2200" dirty="0"/>
              <a:t>Karl Friedrich </a:t>
            </a:r>
            <a:r>
              <a:rPr lang="en-US" sz="2200" dirty="0" err="1"/>
              <a:t>Schinkle</a:t>
            </a:r>
            <a:r>
              <a:rPr lang="en-US" sz="2200" dirty="0"/>
              <a:t> </a:t>
            </a:r>
            <a:r>
              <a:rPr lang="en-US" sz="2200" b="1" dirty="0"/>
              <a:t>(Mitchel p.1)</a:t>
            </a:r>
          </a:p>
          <a:p>
            <a:pPr marL="0" indent="0">
              <a:buNone/>
            </a:pPr>
            <a:endParaRPr lang="en-US" sz="2200" b="1" dirty="0" smtClean="0"/>
          </a:p>
        </p:txBody>
      </p:sp>
      <p:sp>
        <p:nvSpPr>
          <p:cNvPr id="5" name="Slide Number Placeholder 4"/>
          <p:cNvSpPr>
            <a:spLocks noGrp="1"/>
          </p:cNvSpPr>
          <p:nvPr>
            <p:ph type="sldNum" sz="quarter" idx="4"/>
          </p:nvPr>
        </p:nvSpPr>
        <p:spPr/>
        <p:txBody>
          <a:bodyPr/>
          <a:lstStyle/>
          <a:p>
            <a:fld id="{5CF30DA4-14BE-4F54-B0A8-ED9171CFD0A8}" type="slidenum">
              <a:rPr lang="en-US" smtClean="0"/>
              <a:pPr/>
              <a:t>4</a:t>
            </a:fld>
            <a:endParaRPr lang="en-US"/>
          </a:p>
        </p:txBody>
      </p:sp>
      <p:sp>
        <p:nvSpPr>
          <p:cNvPr id="2" name="Title 1"/>
          <p:cNvSpPr>
            <a:spLocks noGrp="1"/>
          </p:cNvSpPr>
          <p:nvPr>
            <p:ph type="title"/>
          </p:nvPr>
        </p:nvSpPr>
        <p:spPr>
          <a:xfrm>
            <a:off x="457200" y="590596"/>
            <a:ext cx="8229600" cy="457200"/>
          </a:xfrm>
        </p:spPr>
        <p:txBody>
          <a:bodyPr>
            <a:normAutofit fontScale="90000"/>
          </a:bodyPr>
          <a:lstStyle/>
          <a:p>
            <a:r>
              <a:rPr lang="en-US" dirty="0" smtClean="0"/>
              <a:t>Drawing as Projection (Turning 3D to 2D)</a:t>
            </a:r>
            <a:endParaRPr lang="en-US" dirty="0"/>
          </a:p>
        </p:txBody>
      </p:sp>
      <p:pic>
        <p:nvPicPr>
          <p:cNvPr id="4" name="Picture 3" descr="mitchell-1"/>
          <p:cNvPicPr>
            <a:picLocks noGrp="1" noChangeAspect="1" noChangeArrowheads="1"/>
          </p:cNvPicPr>
          <p:nvPr/>
        </p:nvPicPr>
        <p:blipFill>
          <a:blip r:embed="rId2" cstate="print">
            <a:extLst>
              <a:ext uri="{28A0092B-C50C-407E-A947-70E740481C1C}">
                <a14:useLocalDpi xmlns:a14="http://schemas.microsoft.com/office/drawing/2010/main" val="0"/>
              </a:ext>
            </a:extLst>
          </a:blip>
          <a:srcRect l="14452" t="29129" r="18460" b="11255"/>
          <a:stretch>
            <a:fillRect/>
          </a:stretch>
        </p:blipFill>
        <p:spPr bwMode="auto">
          <a:xfrm>
            <a:off x="4876800" y="1295469"/>
            <a:ext cx="3657600" cy="302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7"/>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84202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954562"/>
            <a:ext cx="4648200" cy="3798731"/>
          </a:xfrm>
        </p:spPr>
        <p:txBody>
          <a:bodyPr>
            <a:normAutofit lnSpcReduction="10000"/>
          </a:bodyPr>
          <a:lstStyle/>
          <a:p>
            <a:r>
              <a:rPr lang="en-US" dirty="0"/>
              <a:t>What happens if same form is turned so its face </a:t>
            </a:r>
            <a:r>
              <a:rPr lang="en-US" dirty="0" err="1"/>
              <a:t>normals</a:t>
            </a:r>
            <a:r>
              <a:rPr lang="en-US" dirty="0"/>
              <a:t> are </a:t>
            </a:r>
            <a:r>
              <a:rPr lang="en-US" i="1" dirty="0"/>
              <a:t>not </a:t>
            </a:r>
            <a:r>
              <a:rPr lang="en-US" dirty="0"/>
              <a:t>perpendicular to </a:t>
            </a:r>
            <a:r>
              <a:rPr lang="en-US" i="1" dirty="0"/>
              <a:t>x</a:t>
            </a:r>
            <a:r>
              <a:rPr lang="en-US" dirty="0"/>
              <a:t>, </a:t>
            </a:r>
            <a:r>
              <a:rPr lang="en-US" i="1" dirty="0"/>
              <a:t>y</a:t>
            </a:r>
            <a:r>
              <a:rPr lang="en-US" dirty="0"/>
              <a:t>, </a:t>
            </a:r>
            <a:r>
              <a:rPr lang="en-US" i="1" dirty="0"/>
              <a:t>z</a:t>
            </a:r>
            <a:r>
              <a:rPr lang="en-US" dirty="0"/>
              <a:t> coordinate axes</a:t>
            </a:r>
            <a:r>
              <a:rPr lang="en-US" dirty="0" smtClean="0"/>
              <a:t>?</a:t>
            </a:r>
          </a:p>
          <a:p>
            <a:pPr lvl="1"/>
            <a:r>
              <a:rPr lang="en-US" dirty="0" smtClean="0"/>
              <a:t>New viewing situation: cube is rotated, face </a:t>
            </a:r>
            <a:r>
              <a:rPr lang="en-US" dirty="0" err="1" smtClean="0"/>
              <a:t>normals</a:t>
            </a:r>
            <a:r>
              <a:rPr lang="en-US" dirty="0" smtClean="0"/>
              <a:t> no longer perpendicular to any principal axes.</a:t>
            </a:r>
          </a:p>
          <a:p>
            <a:pPr lvl="1"/>
            <a:r>
              <a:rPr lang="en-US" dirty="0" smtClean="0"/>
              <a:t>Although projection plane only intersects one axis (z), three vanishing points created.</a:t>
            </a:r>
          </a:p>
          <a:p>
            <a:pPr lvl="1"/>
            <a:r>
              <a:rPr lang="en-US" dirty="0" smtClean="0"/>
              <a:t>Can still achieve final results identical to previous situation in which projection plane intersected all three axes.</a:t>
            </a:r>
            <a:r>
              <a:rPr lang="en-US" sz="1300" dirty="0" smtClean="0"/>
              <a:t>				</a:t>
            </a:r>
          </a:p>
        </p:txBody>
      </p:sp>
      <p:sp>
        <p:nvSpPr>
          <p:cNvPr id="6" name="Slide Number Placeholder 5"/>
          <p:cNvSpPr>
            <a:spLocks noGrp="1"/>
          </p:cNvSpPr>
          <p:nvPr>
            <p:ph type="sldNum" sz="quarter" idx="4"/>
          </p:nvPr>
        </p:nvSpPr>
        <p:spPr/>
        <p:txBody>
          <a:bodyPr/>
          <a:lstStyle/>
          <a:p>
            <a:fld id="{5CF30DA4-14BE-4F54-B0A8-ED9171CFD0A8}" type="slidenum">
              <a:rPr lang="en-US" smtClean="0"/>
              <a:pPr/>
              <a:t>40</a:t>
            </a:fld>
            <a:endParaRPr lang="en-US"/>
          </a:p>
        </p:txBody>
      </p:sp>
      <p:sp>
        <p:nvSpPr>
          <p:cNvPr id="2" name="Title 1"/>
          <p:cNvSpPr>
            <a:spLocks noGrp="1"/>
          </p:cNvSpPr>
          <p:nvPr>
            <p:ph type="title"/>
          </p:nvPr>
        </p:nvSpPr>
        <p:spPr/>
        <p:txBody>
          <a:bodyPr>
            <a:normAutofit fontScale="90000"/>
          </a:bodyPr>
          <a:lstStyle/>
          <a:p>
            <a:r>
              <a:rPr lang="en-US" dirty="0"/>
              <a:t>Vanishing Points </a:t>
            </a:r>
            <a:r>
              <a:rPr lang="en-US" dirty="0" smtClean="0"/>
              <a:t>(2/2</a:t>
            </a:r>
            <a:r>
              <a:rPr lang="en-US" dirty="0"/>
              <a:t>)</a:t>
            </a:r>
          </a:p>
        </p:txBody>
      </p:sp>
      <p:grpSp>
        <p:nvGrpSpPr>
          <p:cNvPr id="12" name="Group 11"/>
          <p:cNvGrpSpPr/>
          <p:nvPr/>
        </p:nvGrpSpPr>
        <p:grpSpPr>
          <a:xfrm>
            <a:off x="5581145" y="209921"/>
            <a:ext cx="2703512" cy="2135360"/>
            <a:chOff x="5638800" y="209921"/>
            <a:chExt cx="2703512" cy="2135360"/>
          </a:xfrm>
        </p:grpSpPr>
        <p:pic>
          <p:nvPicPr>
            <p:cNvPr id="4" name="Picture 27" descr="rotated cu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051" y="209921"/>
              <a:ext cx="1525010" cy="161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9"/>
            <p:cNvSpPr>
              <a:spLocks noChangeArrowheads="1"/>
            </p:cNvSpPr>
            <p:nvPr/>
          </p:nvSpPr>
          <p:spPr bwMode="auto">
            <a:xfrm>
              <a:off x="5638800" y="1809750"/>
              <a:ext cx="2703512"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0000"/>
                </a:lnSpc>
                <a:spcBef>
                  <a:spcPct val="20000"/>
                </a:spcBef>
              </a:pPr>
              <a:r>
                <a:rPr lang="en-US" sz="1600" i="1" dirty="0" err="1"/>
                <a:t>Unprojected</a:t>
              </a:r>
              <a:r>
                <a:rPr lang="en-US" sz="1600" i="1" dirty="0"/>
                <a:t> cube depicted here with parallel projection</a:t>
              </a:r>
            </a:p>
          </p:txBody>
        </p:sp>
      </p:grpSp>
      <p:grpSp>
        <p:nvGrpSpPr>
          <p:cNvPr id="13" name="Group 12"/>
          <p:cNvGrpSpPr/>
          <p:nvPr/>
        </p:nvGrpSpPr>
        <p:grpSpPr>
          <a:xfrm>
            <a:off x="5818476" y="2294624"/>
            <a:ext cx="2228850" cy="2374613"/>
            <a:chOff x="5523490" y="2294624"/>
            <a:chExt cx="2228850" cy="2374613"/>
          </a:xfrm>
        </p:grpSpPr>
        <p:pic>
          <p:nvPicPr>
            <p:cNvPr id="7" name="Picture 6" descr="proj2.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4965" y="2294624"/>
              <a:ext cx="1485900" cy="1775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3"/>
            <p:cNvSpPr>
              <a:spLocks noChangeArrowheads="1"/>
            </p:cNvSpPr>
            <p:nvPr/>
          </p:nvSpPr>
          <p:spPr bwMode="auto">
            <a:xfrm>
              <a:off x="5523490" y="4084462"/>
              <a:ext cx="22288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i="1" dirty="0"/>
                <a:t>Perspective drawing </a:t>
              </a:r>
            </a:p>
            <a:p>
              <a:pPr algn="ctr"/>
              <a:r>
                <a:rPr lang="en-US" sz="1600" i="1" dirty="0"/>
                <a:t>of the rotated cube</a:t>
              </a:r>
            </a:p>
          </p:txBody>
        </p:sp>
      </p:grpSp>
      <p:sp>
        <p:nvSpPr>
          <p:cNvPr id="11" name="Footer Placeholder 10"/>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52508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914400"/>
            <a:ext cx="4343400" cy="3829050"/>
          </a:xfrm>
        </p:spPr>
        <p:txBody>
          <a:bodyPr>
            <a:normAutofit fontScale="92500" lnSpcReduction="20000"/>
          </a:bodyPr>
          <a:lstStyle/>
          <a:p>
            <a:r>
              <a:rPr lang="en-US" dirty="0" smtClean="0"/>
              <a:t>Art employs the vanishing point idea while computer graphics uses the view point concept, where your view point is the location of the virtual camera</a:t>
            </a:r>
          </a:p>
          <a:p>
            <a:r>
              <a:rPr lang="en-US" dirty="0" smtClean="0"/>
              <a:t>Rays of light reflecting off of an object converge to the point of the viewer’s eye</a:t>
            </a:r>
          </a:p>
          <a:p>
            <a:r>
              <a:rPr lang="en-US" dirty="0" smtClean="0"/>
              <a:t>Lines representing light intersect the picture plane thus allowing points in a scene to be projected along the path of light to the picture plane (Basis for Ray Tracing)</a:t>
            </a:r>
          </a:p>
          <a:p>
            <a:r>
              <a:rPr lang="en-US" dirty="0" smtClean="0"/>
              <a:t>Concept of similar triangles described earlier applies here</a:t>
            </a:r>
          </a:p>
        </p:txBody>
      </p:sp>
      <p:sp>
        <p:nvSpPr>
          <p:cNvPr id="4" name="Slide Number Placeholder 3"/>
          <p:cNvSpPr>
            <a:spLocks noGrp="1"/>
          </p:cNvSpPr>
          <p:nvPr>
            <p:ph type="sldNum" sz="quarter" idx="4"/>
          </p:nvPr>
        </p:nvSpPr>
        <p:spPr/>
        <p:txBody>
          <a:bodyPr/>
          <a:lstStyle/>
          <a:p>
            <a:fld id="{5CF30DA4-14BE-4F54-B0A8-ED9171CFD0A8}" type="slidenum">
              <a:rPr lang="en-US" smtClean="0"/>
              <a:pPr/>
              <a:t>41</a:t>
            </a:fld>
            <a:endParaRPr lang="en-US"/>
          </a:p>
        </p:txBody>
      </p:sp>
      <p:sp>
        <p:nvSpPr>
          <p:cNvPr id="2" name="Title 1"/>
          <p:cNvSpPr>
            <a:spLocks noGrp="1"/>
          </p:cNvSpPr>
          <p:nvPr>
            <p:ph type="title"/>
          </p:nvPr>
        </p:nvSpPr>
        <p:spPr/>
        <p:txBody>
          <a:bodyPr>
            <a:normAutofit fontScale="90000"/>
          </a:bodyPr>
          <a:lstStyle/>
          <a:p>
            <a:r>
              <a:rPr lang="en-US" dirty="0" smtClean="0"/>
              <a:t>The Single Viewpoint</a:t>
            </a:r>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6526" y="514350"/>
            <a:ext cx="3200399" cy="214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5181600" y="2625663"/>
            <a:ext cx="3052925" cy="2073806"/>
            <a:chOff x="4948075" y="2844335"/>
            <a:chExt cx="2731008" cy="1855133"/>
          </a:xfrm>
        </p:grpSpPr>
        <p:pic>
          <p:nvPicPr>
            <p:cNvPr id="18" name="Picture 8" descr="slide-dur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8075" y="2844335"/>
              <a:ext cx="2731008" cy="185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0"/>
            <p:cNvCxnSpPr/>
            <p:nvPr/>
          </p:nvCxnSpPr>
          <p:spPr>
            <a:xfrm flipH="1">
              <a:off x="5715000" y="3429000"/>
              <a:ext cx="1676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15000" y="3429000"/>
              <a:ext cx="0" cy="34290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715000" y="3429000"/>
              <a:ext cx="1676400" cy="342902"/>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7" name="Footer Placeholder 6"/>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69056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We’ve seen two pyramid geometries for understanding perspective projection:</a:t>
            </a:r>
          </a:p>
          <a:p>
            <a:endParaRPr lang="en-US" dirty="0"/>
          </a:p>
        </p:txBody>
      </p:sp>
      <p:sp>
        <p:nvSpPr>
          <p:cNvPr id="8" name="Slide Number Placeholder 7"/>
          <p:cNvSpPr>
            <a:spLocks noGrp="1"/>
          </p:cNvSpPr>
          <p:nvPr>
            <p:ph type="sldNum" sz="quarter" idx="4"/>
          </p:nvPr>
        </p:nvSpPr>
        <p:spPr/>
        <p:txBody>
          <a:bodyPr/>
          <a:lstStyle/>
          <a:p>
            <a:fld id="{5CF30DA4-14BE-4F54-B0A8-ED9171CFD0A8}" type="slidenum">
              <a:rPr lang="en-US" smtClean="0"/>
              <a:pPr/>
              <a:t>42</a:t>
            </a:fld>
            <a:endParaRPr lang="en-US"/>
          </a:p>
        </p:txBody>
      </p:sp>
      <p:sp>
        <p:nvSpPr>
          <p:cNvPr id="2" name="Title 1"/>
          <p:cNvSpPr>
            <a:spLocks noGrp="1"/>
          </p:cNvSpPr>
          <p:nvPr>
            <p:ph type="title"/>
          </p:nvPr>
        </p:nvSpPr>
        <p:spPr/>
        <p:txBody>
          <a:bodyPr>
            <a:normAutofit fontScale="90000"/>
          </a:bodyPr>
          <a:lstStyle/>
          <a:p>
            <a:r>
              <a:rPr lang="en-US" dirty="0"/>
              <a:t>Vanishing Points </a:t>
            </a:r>
            <a:r>
              <a:rPr lang="en-US" dirty="0" smtClean="0"/>
              <a:t>and the </a:t>
            </a:r>
            <a:r>
              <a:rPr lang="en-US" dirty="0"/>
              <a:t>View Point (</a:t>
            </a:r>
            <a:r>
              <a:rPr lang="en-US" dirty="0" smtClean="0"/>
              <a:t>1/4)</a:t>
            </a:r>
            <a:endParaRPr lang="en-US" dirty="0"/>
          </a:p>
        </p:txBody>
      </p:sp>
      <p:pic>
        <p:nvPicPr>
          <p:cNvPr id="4" name="Picture 3" descr="proj3.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7725" y="1447120"/>
            <a:ext cx="3402902" cy="163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032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2475" y="2714625"/>
            <a:ext cx="1880473" cy="20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p:cNvSpPr txBox="1">
            <a:spLocks noChangeArrowheads="1"/>
          </p:cNvSpPr>
          <p:nvPr/>
        </p:nvSpPr>
        <p:spPr bwMode="auto">
          <a:xfrm>
            <a:off x="714374" y="1828383"/>
            <a:ext cx="3019426" cy="272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marL="342900" indent="-342900" eaLnBrk="1" hangingPunct="1">
              <a:spcBef>
                <a:spcPct val="50000"/>
              </a:spcBef>
              <a:buFont typeface="+mj-lt"/>
              <a:buAutoNum type="arabicPeriod"/>
            </a:pPr>
            <a:r>
              <a:rPr lang="en-US" sz="1800" dirty="0" smtClean="0">
                <a:latin typeface="+mn-lt"/>
              </a:rPr>
              <a:t>Perspective </a:t>
            </a:r>
            <a:r>
              <a:rPr lang="en-US" sz="1800" dirty="0">
                <a:latin typeface="+mn-lt"/>
              </a:rPr>
              <a:t>image is intersection of a plane with light rays from object to eye (COP</a:t>
            </a:r>
            <a:r>
              <a:rPr lang="en-US" sz="1800" dirty="0" smtClean="0">
                <a:latin typeface="+mn-lt"/>
              </a:rPr>
              <a:t>).</a:t>
            </a:r>
          </a:p>
          <a:p>
            <a:pPr marL="342900" indent="-342900" eaLnBrk="1" hangingPunct="1">
              <a:spcBef>
                <a:spcPct val="50000"/>
              </a:spcBef>
              <a:buFont typeface="+mj-lt"/>
              <a:buAutoNum type="arabicPeriod"/>
            </a:pPr>
            <a:r>
              <a:rPr lang="en-US" sz="1800" dirty="0">
                <a:latin typeface="+mn-lt"/>
              </a:rPr>
              <a:t>P</a:t>
            </a:r>
            <a:r>
              <a:rPr lang="en-US" sz="1800" dirty="0" smtClean="0">
                <a:latin typeface="+mn-lt"/>
              </a:rPr>
              <a:t>erspective </a:t>
            </a:r>
            <a:r>
              <a:rPr lang="en-US" sz="1800" dirty="0">
                <a:latin typeface="+mn-lt"/>
              </a:rPr>
              <a:t>image is result of foreshortening due to convergence of some parallel lines toward vanishing </a:t>
            </a:r>
            <a:r>
              <a:rPr lang="en-US" sz="1800" dirty="0" smtClean="0">
                <a:latin typeface="+mn-lt"/>
              </a:rPr>
              <a:t>points.</a:t>
            </a:r>
            <a:endParaRPr lang="en-US" sz="1800" dirty="0">
              <a:latin typeface="+mn-lt"/>
            </a:endParaRPr>
          </a:p>
        </p:txBody>
      </p:sp>
      <p:sp>
        <p:nvSpPr>
          <p:cNvPr id="10" name="Footer Placeholder 9"/>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2695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smtClean="0"/>
              <a:t>We can combine the two:</a:t>
            </a:r>
            <a:endParaRPr lang="en-US" dirty="0"/>
          </a:p>
        </p:txBody>
      </p:sp>
      <p:sp>
        <p:nvSpPr>
          <p:cNvPr id="5" name="Slide Number Placeholder 4"/>
          <p:cNvSpPr>
            <a:spLocks noGrp="1"/>
          </p:cNvSpPr>
          <p:nvPr>
            <p:ph type="sldNum" sz="quarter" idx="4"/>
          </p:nvPr>
        </p:nvSpPr>
        <p:spPr/>
        <p:txBody>
          <a:bodyPr/>
          <a:lstStyle/>
          <a:p>
            <a:fld id="{5CF30DA4-14BE-4F54-B0A8-ED9171CFD0A8}" type="slidenum">
              <a:rPr lang="en-US" smtClean="0"/>
              <a:pPr/>
              <a:t>43</a:t>
            </a:fld>
            <a:endParaRPr lang="en-US"/>
          </a:p>
        </p:txBody>
      </p:sp>
      <p:sp>
        <p:nvSpPr>
          <p:cNvPr id="2" name="Title 1"/>
          <p:cNvSpPr>
            <a:spLocks noGrp="1"/>
          </p:cNvSpPr>
          <p:nvPr>
            <p:ph type="title"/>
          </p:nvPr>
        </p:nvSpPr>
        <p:spPr/>
        <p:txBody>
          <a:bodyPr>
            <a:normAutofit fontScale="90000"/>
          </a:bodyPr>
          <a:lstStyle/>
          <a:p>
            <a:r>
              <a:rPr lang="en-US" dirty="0"/>
              <a:t>Vanishing Points and the View Point </a:t>
            </a:r>
            <a:r>
              <a:rPr lang="en-US" dirty="0" smtClean="0"/>
              <a:t>(2/4</a:t>
            </a:r>
            <a:r>
              <a:rPr lang="en-US" dirty="0"/>
              <a:t>)</a:t>
            </a:r>
          </a:p>
        </p:txBody>
      </p:sp>
      <p:pic>
        <p:nvPicPr>
          <p:cNvPr id="4" name="Picture 3" descr="proj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1212185"/>
            <a:ext cx="4800600" cy="334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7"/>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71201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76250" y="3099182"/>
            <a:ext cx="8229600" cy="2057400"/>
          </a:xfrm>
        </p:spPr>
        <p:txBody>
          <a:bodyPr/>
          <a:lstStyle/>
          <a:p>
            <a:r>
              <a:rPr lang="en-US" sz="1800" dirty="0"/>
              <a:t>Project parallel lines </a:t>
            </a:r>
            <a:r>
              <a:rPr lang="en-US" sz="1800" i="1" dirty="0"/>
              <a:t>AB</a:t>
            </a:r>
            <a:r>
              <a:rPr lang="en-US" sz="1800" dirty="0"/>
              <a:t>, </a:t>
            </a:r>
            <a:r>
              <a:rPr lang="en-US" sz="1800" i="1" dirty="0"/>
              <a:t>CD</a:t>
            </a:r>
            <a:r>
              <a:rPr lang="en-US" sz="1800" dirty="0"/>
              <a:t> on </a:t>
            </a:r>
            <a:r>
              <a:rPr lang="en-US" sz="1800" i="1" dirty="0" err="1"/>
              <a:t>xy</a:t>
            </a:r>
            <a:r>
              <a:rPr lang="en-US" sz="1800" dirty="0"/>
              <a:t> plane</a:t>
            </a:r>
          </a:p>
          <a:p>
            <a:r>
              <a:rPr lang="en-US" sz="1800" dirty="0"/>
              <a:t>Projectors from eye to </a:t>
            </a:r>
            <a:r>
              <a:rPr lang="en-US" sz="1800" i="1" dirty="0"/>
              <a:t>AB</a:t>
            </a:r>
            <a:r>
              <a:rPr lang="en-US" sz="1800" dirty="0"/>
              <a:t> and </a:t>
            </a:r>
            <a:r>
              <a:rPr lang="en-US" sz="1800" i="1" dirty="0"/>
              <a:t>CD</a:t>
            </a:r>
            <a:r>
              <a:rPr lang="en-US" sz="1800" dirty="0"/>
              <a:t> define two planes, which meet in a line which contains the view point, or eye</a:t>
            </a:r>
          </a:p>
          <a:p>
            <a:r>
              <a:rPr lang="en-US" sz="1800" dirty="0"/>
              <a:t>This line</a:t>
            </a:r>
            <a:r>
              <a:rPr lang="en-US" sz="1800" b="1" dirty="0"/>
              <a:t> does not </a:t>
            </a:r>
            <a:r>
              <a:rPr lang="en-US" sz="1800" dirty="0"/>
              <a:t>intersect projection plane (</a:t>
            </a:r>
            <a:r>
              <a:rPr lang="en-US" sz="1800" i="1" dirty="0"/>
              <a:t>XY</a:t>
            </a:r>
            <a:r>
              <a:rPr lang="en-US" sz="1800" dirty="0" smtClean="0"/>
              <a:t>) </a:t>
            </a:r>
            <a:r>
              <a:rPr lang="en-US" sz="1800" dirty="0"/>
              <a:t>because </a:t>
            </a:r>
            <a:r>
              <a:rPr lang="en-US" sz="1800" dirty="0" smtClean="0"/>
              <a:t>it’s parallel </a:t>
            </a:r>
            <a:r>
              <a:rPr lang="en-US" sz="1800" dirty="0"/>
              <a:t>to it.  </a:t>
            </a:r>
            <a:r>
              <a:rPr lang="en-US" sz="1800" dirty="0" smtClean="0"/>
              <a:t>Therefore, </a:t>
            </a:r>
            <a:r>
              <a:rPr lang="en-US" sz="1800" dirty="0"/>
              <a:t>there is no vanishing </a:t>
            </a:r>
            <a:r>
              <a:rPr lang="en-US" sz="1800" dirty="0" smtClean="0"/>
              <a:t>point</a:t>
            </a:r>
            <a:endParaRPr lang="en-US" sz="1800" dirty="0"/>
          </a:p>
          <a:p>
            <a:endParaRPr lang="en-US" dirty="0"/>
          </a:p>
        </p:txBody>
      </p:sp>
      <p:sp>
        <p:nvSpPr>
          <p:cNvPr id="6" name="Slide Number Placeholder 5"/>
          <p:cNvSpPr>
            <a:spLocks noGrp="1"/>
          </p:cNvSpPr>
          <p:nvPr>
            <p:ph type="sldNum" sz="quarter" idx="4"/>
          </p:nvPr>
        </p:nvSpPr>
        <p:spPr/>
        <p:txBody>
          <a:bodyPr/>
          <a:lstStyle/>
          <a:p>
            <a:fld id="{5CF30DA4-14BE-4F54-B0A8-ED9171CFD0A8}" type="slidenum">
              <a:rPr lang="en-US" smtClean="0"/>
              <a:pPr/>
              <a:t>44</a:t>
            </a:fld>
            <a:endParaRPr lang="en-US"/>
          </a:p>
        </p:txBody>
      </p:sp>
      <p:sp>
        <p:nvSpPr>
          <p:cNvPr id="2" name="Title 1"/>
          <p:cNvSpPr>
            <a:spLocks noGrp="1"/>
          </p:cNvSpPr>
          <p:nvPr>
            <p:ph type="title"/>
          </p:nvPr>
        </p:nvSpPr>
        <p:spPr/>
        <p:txBody>
          <a:bodyPr>
            <a:normAutofit fontScale="90000"/>
          </a:bodyPr>
          <a:lstStyle/>
          <a:p>
            <a:r>
              <a:rPr lang="en-US" dirty="0"/>
              <a:t>Vanishing Points and the View Point </a:t>
            </a:r>
            <a:r>
              <a:rPr lang="en-US" dirty="0" smtClean="0"/>
              <a:t>(3/4)</a:t>
            </a:r>
            <a:endParaRPr lang="en-US" dirty="0"/>
          </a:p>
        </p:txBody>
      </p:sp>
      <p:pic>
        <p:nvPicPr>
          <p:cNvPr id="4" name="Picture 23" descr="034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16" b="1414"/>
          <a:stretch/>
        </p:blipFill>
        <p:spPr bwMode="auto">
          <a:xfrm>
            <a:off x="4933606" y="920177"/>
            <a:ext cx="2610194" cy="2184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034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973716"/>
            <a:ext cx="2438400" cy="220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8"/>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67853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047751"/>
            <a:ext cx="5181600" cy="3695700"/>
          </a:xfrm>
        </p:spPr>
        <p:txBody>
          <a:bodyPr>
            <a:normAutofit fontScale="92500" lnSpcReduction="10000"/>
          </a:bodyPr>
          <a:lstStyle/>
          <a:p>
            <a:r>
              <a:rPr lang="en-US" sz="2400" dirty="0"/>
              <a:t>Lines </a:t>
            </a:r>
            <a:r>
              <a:rPr lang="en-US" sz="2400" i="1" dirty="0"/>
              <a:t>AB</a:t>
            </a:r>
            <a:r>
              <a:rPr lang="en-US" sz="2400" dirty="0"/>
              <a:t> and </a:t>
            </a:r>
            <a:r>
              <a:rPr lang="en-US" sz="2400" i="1" dirty="0"/>
              <a:t>CD</a:t>
            </a:r>
            <a:r>
              <a:rPr lang="en-US" sz="2400" dirty="0"/>
              <a:t> (this time with </a:t>
            </a:r>
            <a:r>
              <a:rPr lang="en-US" sz="2400" i="1" dirty="0"/>
              <a:t>A</a:t>
            </a:r>
            <a:r>
              <a:rPr lang="en-US" sz="2400" dirty="0"/>
              <a:t> and </a:t>
            </a:r>
            <a:r>
              <a:rPr lang="en-US" sz="2400" i="1" dirty="0"/>
              <a:t>C</a:t>
            </a:r>
            <a:r>
              <a:rPr lang="en-US" sz="2400" dirty="0"/>
              <a:t> behind the projection plane) projected on </a:t>
            </a:r>
            <a:r>
              <a:rPr lang="en-US" sz="2400" i="1" dirty="0" err="1"/>
              <a:t>xy</a:t>
            </a:r>
            <a:r>
              <a:rPr lang="en-US" sz="2400" dirty="0"/>
              <a:t> plane: </a:t>
            </a:r>
            <a:r>
              <a:rPr lang="en-US" sz="2400" i="1" dirty="0"/>
              <a:t>A’B</a:t>
            </a:r>
            <a:r>
              <a:rPr lang="en-US" sz="2400" dirty="0"/>
              <a:t> and </a:t>
            </a:r>
            <a:r>
              <a:rPr lang="en-US" sz="2400" i="1" dirty="0"/>
              <a:t>C’D</a:t>
            </a:r>
            <a:endParaRPr lang="en-US" sz="2400" dirty="0"/>
          </a:p>
          <a:p>
            <a:r>
              <a:rPr lang="en-US" sz="2400" dirty="0"/>
              <a:t>Note: </a:t>
            </a:r>
            <a:r>
              <a:rPr lang="en-US" sz="2400" i="1" dirty="0"/>
              <a:t>A’B</a:t>
            </a:r>
            <a:r>
              <a:rPr lang="en-US" sz="2400" dirty="0"/>
              <a:t> not parallel to </a:t>
            </a:r>
            <a:r>
              <a:rPr lang="en-US" sz="2400" i="1" dirty="0"/>
              <a:t>C’D</a:t>
            </a:r>
            <a:endParaRPr lang="en-US" sz="2400" dirty="0"/>
          </a:p>
          <a:p>
            <a:r>
              <a:rPr lang="en-US" sz="2400" dirty="0"/>
              <a:t>Projectors from eye to </a:t>
            </a:r>
            <a:r>
              <a:rPr lang="en-US" sz="2400" i="1" dirty="0"/>
              <a:t>A’B</a:t>
            </a:r>
            <a:r>
              <a:rPr lang="en-US" sz="2400" dirty="0"/>
              <a:t> and </a:t>
            </a:r>
            <a:r>
              <a:rPr lang="en-US" sz="2400" i="1" dirty="0"/>
              <a:t>C’D</a:t>
            </a:r>
            <a:r>
              <a:rPr lang="en-US" sz="2400" dirty="0"/>
              <a:t> define two planes which meet in a line which contains the view point</a:t>
            </a:r>
          </a:p>
          <a:p>
            <a:r>
              <a:rPr lang="en-US" sz="2400" dirty="0"/>
              <a:t>This line </a:t>
            </a:r>
            <a:r>
              <a:rPr lang="en-US" sz="2400" b="1" dirty="0"/>
              <a:t>does</a:t>
            </a:r>
            <a:r>
              <a:rPr lang="en-US" sz="2400" dirty="0"/>
              <a:t> intersect projection plane</a:t>
            </a:r>
          </a:p>
          <a:p>
            <a:r>
              <a:rPr lang="en-US" sz="2400" dirty="0"/>
              <a:t>Point of intersection is vanishing point</a:t>
            </a:r>
          </a:p>
          <a:p>
            <a:endParaRPr lang="en-US" dirty="0" smtClean="0"/>
          </a:p>
        </p:txBody>
      </p:sp>
      <p:sp>
        <p:nvSpPr>
          <p:cNvPr id="6" name="Slide Number Placeholder 5"/>
          <p:cNvSpPr>
            <a:spLocks noGrp="1"/>
          </p:cNvSpPr>
          <p:nvPr>
            <p:ph type="sldNum" sz="quarter" idx="4"/>
          </p:nvPr>
        </p:nvSpPr>
        <p:spPr/>
        <p:txBody>
          <a:bodyPr/>
          <a:lstStyle/>
          <a:p>
            <a:fld id="{5CF30DA4-14BE-4F54-B0A8-ED9171CFD0A8}" type="slidenum">
              <a:rPr lang="en-US" smtClean="0"/>
              <a:pPr/>
              <a:t>45</a:t>
            </a:fld>
            <a:endParaRPr lang="en-US"/>
          </a:p>
        </p:txBody>
      </p:sp>
      <p:sp>
        <p:nvSpPr>
          <p:cNvPr id="2" name="Title 1"/>
          <p:cNvSpPr>
            <a:spLocks noGrp="1"/>
          </p:cNvSpPr>
          <p:nvPr>
            <p:ph type="title"/>
          </p:nvPr>
        </p:nvSpPr>
        <p:spPr/>
        <p:txBody>
          <a:bodyPr>
            <a:normAutofit fontScale="90000"/>
          </a:bodyPr>
          <a:lstStyle/>
          <a:p>
            <a:r>
              <a:rPr lang="en-US" dirty="0"/>
              <a:t>Vanishing Points and the View Point </a:t>
            </a:r>
            <a:r>
              <a:rPr lang="en-US" dirty="0" smtClean="0"/>
              <a:t>(4/4)</a:t>
            </a:r>
            <a:endParaRPr lang="en-US" dirty="0"/>
          </a:p>
        </p:txBody>
      </p:sp>
      <p:pic>
        <p:nvPicPr>
          <p:cNvPr id="4" name="Picture 19" descr="035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400050"/>
            <a:ext cx="2440041"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0" descr="035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2445272"/>
            <a:ext cx="2674496" cy="221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8"/>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1728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strVal val="#ppt_w*0.05"/>
                                          </p:val>
                                        </p:tav>
                                        <p:tav tm="100000">
                                          <p:val>
                                            <p:strVal val="#ppt_w"/>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anim calcmode="lin" valueType="num">
                                      <p:cBhvr>
                                        <p:cTn id="16" dur="500" fill="hold"/>
                                        <p:tgtEl>
                                          <p:spTgt spid="5"/>
                                        </p:tgtEl>
                                        <p:attrNameLst>
                                          <p:attrName>ppt_x</p:attrName>
                                        </p:attrNameLst>
                                      </p:cBhvr>
                                      <p:tavLst>
                                        <p:tav tm="0">
                                          <p:val>
                                            <p:strVal val="#ppt_x-.2"/>
                                          </p:val>
                                        </p:tav>
                                        <p:tav tm="100000">
                                          <p:val>
                                            <p:strVal val="#ppt_x"/>
                                          </p:val>
                                        </p:tav>
                                      </p:tavLst>
                                    </p:anim>
                                    <p:anim calcmode="lin" valueType="num">
                                      <p:cBhvr>
                                        <p:cTn id="17" dur="500" fill="hold"/>
                                        <p:tgtEl>
                                          <p:spTgt spid="5"/>
                                        </p:tgtEl>
                                        <p:attrNameLst>
                                          <p:attrName>ppt_y</p:attrName>
                                        </p:attrNameLst>
                                      </p:cBhvr>
                                      <p:tavLst>
                                        <p:tav tm="0">
                                          <p:val>
                                            <p:strVal val="#ppt_y"/>
                                          </p:val>
                                        </p:tav>
                                        <p:tav tm="100000">
                                          <p:val>
                                            <p:strVal val="#ppt_y"/>
                                          </p:val>
                                        </p:tav>
                                      </p:tavLst>
                                    </p:anim>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5CF30DA4-14BE-4F54-B0A8-ED9171CFD0A8}" type="slidenum">
              <a:rPr lang="en-US" smtClean="0"/>
              <a:pPr/>
              <a:t>46</a:t>
            </a:fld>
            <a:endParaRPr lang="en-US"/>
          </a:p>
        </p:txBody>
      </p:sp>
      <p:sp>
        <p:nvSpPr>
          <p:cNvPr id="2" name="Title 1"/>
          <p:cNvSpPr>
            <a:spLocks noGrp="1"/>
          </p:cNvSpPr>
          <p:nvPr>
            <p:ph type="title"/>
          </p:nvPr>
        </p:nvSpPr>
        <p:spPr/>
        <p:txBody>
          <a:bodyPr>
            <a:normAutofit fontScale="90000"/>
          </a:bodyPr>
          <a:lstStyle/>
          <a:p>
            <a:r>
              <a:rPr lang="en-US" dirty="0"/>
              <a:t>Next Time: Projection </a:t>
            </a:r>
            <a:r>
              <a:rPr lang="en-US" dirty="0" smtClean="0"/>
              <a:t>in Computer </a:t>
            </a:r>
            <a:r>
              <a:rPr lang="en-US" dirty="0"/>
              <a:t>Graphics</a:t>
            </a:r>
          </a:p>
        </p:txBody>
      </p:sp>
      <p:pic>
        <p:nvPicPr>
          <p:cNvPr id="4" name="Picture 9" descr="03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2486" y="952500"/>
            <a:ext cx="4251714"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005697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815" t="31719" r="14162" b="32189"/>
          <a:stretch/>
        </p:blipFill>
        <p:spPr bwMode="auto">
          <a:xfrm>
            <a:off x="5346788" y="590550"/>
            <a:ext cx="2596797" cy="169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quarter" idx="1"/>
          </p:nvPr>
        </p:nvSpPr>
        <p:spPr>
          <a:xfrm>
            <a:off x="457200" y="914400"/>
            <a:ext cx="4267200" cy="3771900"/>
          </a:xfrm>
        </p:spPr>
        <p:txBody>
          <a:bodyPr/>
          <a:lstStyle/>
          <a:p>
            <a:r>
              <a:rPr lang="en-US" sz="2200" dirty="0"/>
              <a:t>Plan view (</a:t>
            </a:r>
            <a:r>
              <a:rPr lang="en-US" sz="2200" i="1" dirty="0"/>
              <a:t>parallel</a:t>
            </a:r>
            <a:r>
              <a:rPr lang="en-US" sz="2200" dirty="0"/>
              <a:t>, specifically orthographic, projection) from Mesopotamia (2150 BC): Earliest known technical drawing in </a:t>
            </a:r>
            <a:r>
              <a:rPr lang="en-US" sz="2200" dirty="0" smtClean="0"/>
              <a:t>existence</a:t>
            </a:r>
            <a:endParaRPr lang="en-US" sz="2200" dirty="0"/>
          </a:p>
          <a:p>
            <a:r>
              <a:rPr lang="en-US" sz="2200" dirty="0"/>
              <a:t>Greek vase from the late 6</a:t>
            </a:r>
            <a:r>
              <a:rPr lang="en-US" sz="2200" baseline="30000" dirty="0"/>
              <a:t>th</a:t>
            </a:r>
            <a:r>
              <a:rPr lang="en-US" sz="2200" dirty="0"/>
              <a:t> century BC: Shows signs of attempts at </a:t>
            </a:r>
            <a:r>
              <a:rPr lang="en-US" sz="2200" i="1" dirty="0"/>
              <a:t>perspective</a:t>
            </a:r>
            <a:r>
              <a:rPr lang="en-US" sz="2200" dirty="0" smtClean="0"/>
              <a:t>!</a:t>
            </a:r>
          </a:p>
          <a:p>
            <a:pPr lvl="1"/>
            <a:r>
              <a:rPr lang="en-US" sz="2000" dirty="0" smtClean="0"/>
              <a:t>Note relative sizes of thighs and lower legs of minotaur</a:t>
            </a:r>
            <a:endParaRPr lang="en-US" sz="2000" dirty="0"/>
          </a:p>
          <a:p>
            <a:endParaRPr lang="en-US" dirty="0"/>
          </a:p>
        </p:txBody>
      </p:sp>
      <p:sp>
        <p:nvSpPr>
          <p:cNvPr id="8" name="Slide Number Placeholder 7"/>
          <p:cNvSpPr>
            <a:spLocks noGrp="1"/>
          </p:cNvSpPr>
          <p:nvPr>
            <p:ph type="sldNum" sz="quarter" idx="4"/>
          </p:nvPr>
        </p:nvSpPr>
        <p:spPr/>
        <p:txBody>
          <a:bodyPr/>
          <a:lstStyle/>
          <a:p>
            <a:fld id="{5CF30DA4-14BE-4F54-B0A8-ED9171CFD0A8}" type="slidenum">
              <a:rPr lang="en-US" smtClean="0"/>
              <a:pPr/>
              <a:t>5</a:t>
            </a:fld>
            <a:endParaRPr lang="en-US"/>
          </a:p>
        </p:txBody>
      </p:sp>
      <p:sp>
        <p:nvSpPr>
          <p:cNvPr id="2" name="Title 1"/>
          <p:cNvSpPr>
            <a:spLocks noGrp="1"/>
          </p:cNvSpPr>
          <p:nvPr>
            <p:ph type="title"/>
          </p:nvPr>
        </p:nvSpPr>
        <p:spPr>
          <a:xfrm>
            <a:off x="457200" y="542317"/>
            <a:ext cx="8229600" cy="342900"/>
          </a:xfrm>
        </p:spPr>
        <p:txBody>
          <a:bodyPr>
            <a:normAutofit fontScale="90000"/>
          </a:bodyPr>
          <a:lstStyle/>
          <a:p>
            <a:r>
              <a:rPr lang="en-US" dirty="0" smtClean="0"/>
              <a:t>Early Forms of Projection (1/2)</a:t>
            </a:r>
            <a:endParaRPr lang="en-US" dirty="0"/>
          </a:p>
        </p:txBody>
      </p:sp>
      <p:pic>
        <p:nvPicPr>
          <p:cNvPr id="5" name="Picture 4" descr="26711-004-A3932A7A.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2419350"/>
            <a:ext cx="2002308" cy="224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p:cNvSpPr txBox="1">
            <a:spLocks noChangeArrowheads="1"/>
          </p:cNvSpPr>
          <p:nvPr/>
        </p:nvSpPr>
        <p:spPr bwMode="auto">
          <a:xfrm>
            <a:off x="8001000" y="1123950"/>
            <a:ext cx="11366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pPr eaLnBrk="1" hangingPunct="1">
              <a:spcBef>
                <a:spcPct val="50000"/>
              </a:spcBef>
            </a:pPr>
            <a:r>
              <a:rPr lang="en-US" sz="1600" dirty="0" err="1">
                <a:latin typeface="+mn-lt"/>
              </a:rPr>
              <a:t>Carlbom</a:t>
            </a:r>
            <a:r>
              <a:rPr lang="en-US" sz="1600" dirty="0">
                <a:latin typeface="+mn-lt"/>
              </a:rPr>
              <a:t> Fig. 1-1</a:t>
            </a:r>
          </a:p>
        </p:txBody>
      </p:sp>
      <p:sp>
        <p:nvSpPr>
          <p:cNvPr id="7" name="TextBox 8"/>
          <p:cNvSpPr txBox="1">
            <a:spLocks noChangeArrowheads="1"/>
          </p:cNvSpPr>
          <p:nvPr/>
        </p:nvSpPr>
        <p:spPr bwMode="auto">
          <a:xfrm>
            <a:off x="6858000" y="2419350"/>
            <a:ext cx="225697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pPr algn="ctr" eaLnBrk="1" hangingPunct="1"/>
            <a:r>
              <a:rPr lang="en-US" sz="1800" dirty="0">
                <a:latin typeface="+mn-lt"/>
              </a:rPr>
              <a:t>Theseus Killing the Minotaur by the </a:t>
            </a:r>
            <a:r>
              <a:rPr lang="en-US" sz="1800" dirty="0" err="1">
                <a:latin typeface="+mn-lt"/>
              </a:rPr>
              <a:t>Kleophrades</a:t>
            </a:r>
            <a:r>
              <a:rPr lang="en-US" sz="1800" dirty="0">
                <a:latin typeface="+mn-lt"/>
              </a:rPr>
              <a:t> Painter</a:t>
            </a:r>
          </a:p>
        </p:txBody>
      </p:sp>
      <p:sp>
        <p:nvSpPr>
          <p:cNvPr id="11" name="Footer Placeholder 10"/>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263069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5029200" cy="4114800"/>
          </a:xfrm>
        </p:spPr>
        <p:txBody>
          <a:bodyPr>
            <a:normAutofit/>
          </a:bodyPr>
          <a:lstStyle/>
          <a:p>
            <a:r>
              <a:rPr lang="en-US" sz="2200" dirty="0" smtClean="0"/>
              <a:t>Ancient Egyptian Art:</a:t>
            </a:r>
          </a:p>
          <a:p>
            <a:pPr lvl="1"/>
            <a:r>
              <a:rPr lang="en-US" sz="2000" dirty="0" smtClean="0"/>
              <a:t>Multiple Viewpoints</a:t>
            </a:r>
          </a:p>
          <a:p>
            <a:pPr lvl="1"/>
            <a:r>
              <a:rPr lang="en-US" sz="2000" dirty="0" smtClean="0"/>
              <a:t>Parallel Projection</a:t>
            </a:r>
          </a:p>
          <a:p>
            <a:pPr marL="274320" lvl="1">
              <a:spcBef>
                <a:spcPts val="600"/>
              </a:spcBef>
              <a:buClr>
                <a:schemeClr val="accent1"/>
              </a:buClr>
            </a:pPr>
            <a:r>
              <a:rPr lang="en-US" sz="2000" dirty="0"/>
              <a:t>Tomb of </a:t>
            </a:r>
            <a:r>
              <a:rPr lang="en-US" sz="2000" dirty="0" err="1"/>
              <a:t>Nefertari</a:t>
            </a:r>
            <a:r>
              <a:rPr lang="en-US" sz="2000" dirty="0"/>
              <a:t>, Thebes  (19th </a:t>
            </a:r>
            <a:r>
              <a:rPr lang="en-US" sz="2000" dirty="0" err="1"/>
              <a:t>Dyn</a:t>
            </a:r>
            <a:r>
              <a:rPr lang="en-US" sz="2000" dirty="0"/>
              <a:t>, ~1270 BC), </a:t>
            </a:r>
            <a:r>
              <a:rPr lang="en-US" sz="2000" i="1" dirty="0"/>
              <a:t>Queen led by Isis.  </a:t>
            </a:r>
            <a:r>
              <a:rPr lang="en-US" sz="2000" dirty="0" smtClean="0"/>
              <a:t>Mural</a:t>
            </a:r>
          </a:p>
          <a:p>
            <a:r>
              <a:rPr lang="en-US" sz="2200" dirty="0" smtClean="0"/>
              <a:t>Note how the depiction of the body implies a front view but the feet and head imply side view (early cubism)</a:t>
            </a:r>
          </a:p>
        </p:txBody>
      </p:sp>
      <p:sp>
        <p:nvSpPr>
          <p:cNvPr id="4" name="Slide Number Placeholder 3"/>
          <p:cNvSpPr>
            <a:spLocks noGrp="1"/>
          </p:cNvSpPr>
          <p:nvPr>
            <p:ph type="sldNum" sz="quarter" idx="4"/>
          </p:nvPr>
        </p:nvSpPr>
        <p:spPr/>
        <p:txBody>
          <a:bodyPr/>
          <a:lstStyle/>
          <a:p>
            <a:fld id="{5CF30DA4-14BE-4F54-B0A8-ED9171CFD0A8}" type="slidenum">
              <a:rPr lang="en-US" smtClean="0"/>
              <a:pPr/>
              <a:t>6</a:t>
            </a:fld>
            <a:endParaRPr lang="en-US"/>
          </a:p>
        </p:txBody>
      </p:sp>
      <p:sp>
        <p:nvSpPr>
          <p:cNvPr id="2" name="Title 1"/>
          <p:cNvSpPr>
            <a:spLocks noGrp="1"/>
          </p:cNvSpPr>
          <p:nvPr>
            <p:ph type="title"/>
          </p:nvPr>
        </p:nvSpPr>
        <p:spPr/>
        <p:txBody>
          <a:bodyPr>
            <a:normAutofit fontScale="90000"/>
          </a:bodyPr>
          <a:lstStyle/>
          <a:p>
            <a:r>
              <a:rPr lang="en-US" dirty="0" smtClean="0"/>
              <a:t>Early Forms of </a:t>
            </a:r>
            <a:r>
              <a:rPr lang="en-US" dirty="0"/>
              <a:t>Projection </a:t>
            </a:r>
            <a:r>
              <a:rPr lang="en-US" dirty="0" smtClean="0"/>
              <a:t>(2/2)</a:t>
            </a:r>
            <a:endParaRPr lang="en-US" dirty="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6234" y="360566"/>
            <a:ext cx="2598166" cy="411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7"/>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32615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952500"/>
            <a:ext cx="5029200" cy="3829050"/>
          </a:xfrm>
        </p:spPr>
        <p:txBody>
          <a:bodyPr>
            <a:normAutofit/>
          </a:bodyPr>
          <a:lstStyle/>
          <a:p>
            <a:r>
              <a:rPr lang="en-US" dirty="0" smtClean="0"/>
              <a:t>Starting in the 13</a:t>
            </a:r>
            <a:r>
              <a:rPr lang="en-US" baseline="30000" dirty="0" smtClean="0"/>
              <a:t>th</a:t>
            </a:r>
            <a:r>
              <a:rPr lang="en-US" dirty="0" smtClean="0"/>
              <a:t> century (AD): New emphasis on importance of individual viewpoint, world interpretation, power of observation (particularly of nature: astronomy, anatomy, </a:t>
            </a:r>
            <a:r>
              <a:rPr lang="en-US" dirty="0" err="1" smtClean="0"/>
              <a:t>etc</a:t>
            </a:r>
            <a:r>
              <a:rPr lang="en-US" dirty="0" smtClean="0"/>
              <a:t>)</a:t>
            </a:r>
          </a:p>
          <a:p>
            <a:pPr lvl="1"/>
            <a:r>
              <a:rPr lang="en-US" sz="2000" dirty="0" err="1" smtClean="0"/>
              <a:t>Massaccio</a:t>
            </a:r>
            <a:r>
              <a:rPr lang="en-US" sz="2000" dirty="0" smtClean="0"/>
              <a:t>, Donatello, Leonardo, Newton</a:t>
            </a:r>
          </a:p>
          <a:p>
            <a:r>
              <a:rPr lang="en-US" dirty="0" smtClean="0"/>
              <a:t>Universe as clockwork: rebuilding the universe more systemically and mechanically</a:t>
            </a:r>
          </a:p>
          <a:p>
            <a:endParaRPr lang="en-US" dirty="0"/>
          </a:p>
          <a:p>
            <a:endParaRPr lang="en-US" dirty="0" smtClean="0"/>
          </a:p>
        </p:txBody>
      </p:sp>
      <p:sp>
        <p:nvSpPr>
          <p:cNvPr id="6" name="Slide Number Placeholder 5"/>
          <p:cNvSpPr>
            <a:spLocks noGrp="1"/>
          </p:cNvSpPr>
          <p:nvPr>
            <p:ph type="sldNum" sz="quarter" idx="4"/>
          </p:nvPr>
        </p:nvSpPr>
        <p:spPr/>
        <p:txBody>
          <a:bodyPr/>
          <a:lstStyle/>
          <a:p>
            <a:fld id="{5CF30DA4-14BE-4F54-B0A8-ED9171CFD0A8}" type="slidenum">
              <a:rPr lang="en-US" smtClean="0"/>
              <a:pPr/>
              <a:t>7</a:t>
            </a:fld>
            <a:endParaRPr lang="en-US"/>
          </a:p>
        </p:txBody>
      </p:sp>
      <p:sp>
        <p:nvSpPr>
          <p:cNvPr id="2" name="Title 1"/>
          <p:cNvSpPr>
            <a:spLocks noGrp="1"/>
          </p:cNvSpPr>
          <p:nvPr>
            <p:ph type="title"/>
          </p:nvPr>
        </p:nvSpPr>
        <p:spPr/>
        <p:txBody>
          <a:bodyPr>
            <a:normAutofit fontScale="90000"/>
          </a:bodyPr>
          <a:lstStyle/>
          <a:p>
            <a:r>
              <a:rPr lang="en-US" dirty="0" smtClean="0"/>
              <a:t>The Renaissance</a:t>
            </a:r>
            <a:endParaRPr lang="en-US" dirty="0"/>
          </a:p>
        </p:txBody>
      </p:sp>
      <p:pic>
        <p:nvPicPr>
          <p:cNvPr id="4" name="Picture 13" descr="di_vinc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459133"/>
            <a:ext cx="1733550" cy="180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clock_co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1000" y="2627028"/>
            <a:ext cx="3730600" cy="192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33400" y="4148376"/>
            <a:ext cx="4419600" cy="861774"/>
          </a:xfrm>
          <a:prstGeom prst="rect">
            <a:avLst/>
          </a:prstGeom>
          <a:noFill/>
        </p:spPr>
        <p:txBody>
          <a:bodyPr wrap="square" rtlCol="0">
            <a:spAutoFit/>
          </a:bodyPr>
          <a:lstStyle/>
          <a:p>
            <a:pPr marL="274320" lvl="1" indent="0">
              <a:buNone/>
            </a:pPr>
            <a:r>
              <a:rPr lang="en-US" sz="1600" dirty="0">
                <a:solidFill>
                  <a:schemeClr val="tx2"/>
                </a:solidFill>
              </a:rPr>
              <a:t>Ender, </a:t>
            </a:r>
            <a:r>
              <a:rPr lang="en-US" sz="1600" b="1" dirty="0" err="1">
                <a:solidFill>
                  <a:schemeClr val="tx2"/>
                </a:solidFill>
              </a:rPr>
              <a:t>Tycho</a:t>
            </a:r>
            <a:r>
              <a:rPr lang="en-US" sz="1600" b="1" dirty="0">
                <a:solidFill>
                  <a:schemeClr val="tx2"/>
                </a:solidFill>
              </a:rPr>
              <a:t> Brahe and Rudolph II in </a:t>
            </a:r>
            <a:r>
              <a:rPr lang="en-US" sz="1600" b="1" dirty="0" smtClean="0">
                <a:solidFill>
                  <a:schemeClr val="tx2"/>
                </a:solidFill>
              </a:rPr>
              <a:t>Prague </a:t>
            </a:r>
            <a:r>
              <a:rPr lang="en-US" sz="1600" dirty="0" smtClean="0"/>
              <a:t>(detail </a:t>
            </a:r>
            <a:r>
              <a:rPr lang="en-US" sz="1600" dirty="0"/>
              <a:t>of clockwork), c. 1855 </a:t>
            </a:r>
          </a:p>
          <a:p>
            <a:endParaRPr lang="en-US" dirty="0"/>
          </a:p>
        </p:txBody>
      </p:sp>
      <p:sp>
        <p:nvSpPr>
          <p:cNvPr id="10" name="Footer Placeholder 9"/>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4315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4114800" cy="742950"/>
          </a:xfrm>
        </p:spPr>
        <p:txBody>
          <a:bodyPr>
            <a:noAutofit/>
          </a:bodyPr>
          <a:lstStyle/>
          <a:p>
            <a:r>
              <a:rPr lang="en-US" sz="2200" dirty="0" smtClean="0"/>
              <a:t>In art, an attempt to represent 3D space more realistically</a:t>
            </a:r>
          </a:p>
          <a:p>
            <a:r>
              <a:rPr lang="en-US" sz="2200" dirty="0" smtClean="0"/>
              <a:t>Earlier works invoke a sense of 3D space but not systematically</a:t>
            </a:r>
          </a:p>
          <a:p>
            <a:pPr lvl="1"/>
            <a:r>
              <a:rPr lang="en-US" sz="2000" dirty="0" smtClean="0"/>
              <a:t>Lines converge, but no single vanishing point</a:t>
            </a:r>
          </a:p>
        </p:txBody>
      </p:sp>
      <p:sp>
        <p:nvSpPr>
          <p:cNvPr id="5" name="Slide Number Placeholder 4"/>
          <p:cNvSpPr>
            <a:spLocks noGrp="1"/>
          </p:cNvSpPr>
          <p:nvPr>
            <p:ph type="sldNum" sz="quarter" idx="4"/>
          </p:nvPr>
        </p:nvSpPr>
        <p:spPr/>
        <p:txBody>
          <a:bodyPr/>
          <a:lstStyle/>
          <a:p>
            <a:fld id="{5CF30DA4-14BE-4F54-B0A8-ED9171CFD0A8}" type="slidenum">
              <a:rPr lang="en-US" smtClean="0"/>
              <a:pPr/>
              <a:t>8</a:t>
            </a:fld>
            <a:endParaRPr lang="en-US"/>
          </a:p>
        </p:txBody>
      </p:sp>
      <p:sp>
        <p:nvSpPr>
          <p:cNvPr id="2" name="Title 1"/>
          <p:cNvSpPr>
            <a:spLocks noGrp="1"/>
          </p:cNvSpPr>
          <p:nvPr>
            <p:ph type="title"/>
          </p:nvPr>
        </p:nvSpPr>
        <p:spPr/>
        <p:txBody>
          <a:bodyPr>
            <a:normAutofit fontScale="90000"/>
          </a:bodyPr>
          <a:lstStyle/>
          <a:p>
            <a:r>
              <a:rPr lang="en-US" dirty="0" smtClean="0"/>
              <a:t>Early Attempts at Perspective</a:t>
            </a:r>
            <a:endParaRPr lang="en-US" dirty="0"/>
          </a:p>
        </p:txBody>
      </p:sp>
      <p:grpSp>
        <p:nvGrpSpPr>
          <p:cNvPr id="12" name="Group 11"/>
          <p:cNvGrpSpPr/>
          <p:nvPr/>
        </p:nvGrpSpPr>
        <p:grpSpPr>
          <a:xfrm>
            <a:off x="5100592" y="730116"/>
            <a:ext cx="3510008" cy="2603634"/>
            <a:chOff x="680992" y="1895443"/>
            <a:chExt cx="3697422" cy="2742653"/>
          </a:xfrm>
        </p:grpSpPr>
        <p:pic>
          <p:nvPicPr>
            <p:cNvPr id="4" name="Picture 23" descr="pic3_refine"/>
            <p:cNvPicPr>
              <a:picLocks noChangeAspect="1" noChangeArrowheads="1"/>
            </p:cNvPicPr>
            <p:nvPr/>
          </p:nvPicPr>
          <p:blipFill>
            <a:blip r:embed="rId2" cstate="print">
              <a:extLst>
                <a:ext uri="{28A0092B-C50C-407E-A947-70E740481C1C}">
                  <a14:useLocalDpi xmlns:a14="http://schemas.microsoft.com/office/drawing/2010/main" val="0"/>
                </a:ext>
              </a:extLst>
            </a:blip>
            <a:srcRect t="21347" b="14508"/>
            <a:stretch>
              <a:fillRect/>
            </a:stretch>
          </p:blipFill>
          <p:spPr bwMode="auto">
            <a:xfrm>
              <a:off x="680992" y="1895445"/>
              <a:ext cx="3681984" cy="274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25"/>
            <p:cNvSpPr>
              <a:spLocks noChangeShapeType="1"/>
            </p:cNvSpPr>
            <p:nvPr/>
          </p:nvSpPr>
          <p:spPr bwMode="auto">
            <a:xfrm>
              <a:off x="2057400" y="1895446"/>
              <a:ext cx="658828" cy="119288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26"/>
            <p:cNvSpPr>
              <a:spLocks noChangeShapeType="1"/>
            </p:cNvSpPr>
            <p:nvPr/>
          </p:nvSpPr>
          <p:spPr bwMode="auto">
            <a:xfrm flipH="1">
              <a:off x="2057400" y="1994990"/>
              <a:ext cx="865588" cy="1263887"/>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27"/>
            <p:cNvSpPr>
              <a:spLocks noChangeShapeType="1"/>
            </p:cNvSpPr>
            <p:nvPr/>
          </p:nvSpPr>
          <p:spPr bwMode="auto">
            <a:xfrm flipH="1">
              <a:off x="2057400" y="2035597"/>
              <a:ext cx="1652572" cy="1145754"/>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8"/>
            <p:cNvSpPr>
              <a:spLocks noChangeShapeType="1"/>
            </p:cNvSpPr>
            <p:nvPr/>
          </p:nvSpPr>
          <p:spPr bwMode="auto">
            <a:xfrm>
              <a:off x="711154" y="1895443"/>
              <a:ext cx="2413046" cy="1178379"/>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29"/>
            <p:cNvSpPr>
              <a:spLocks noChangeShapeType="1"/>
            </p:cNvSpPr>
            <p:nvPr/>
          </p:nvSpPr>
          <p:spPr bwMode="auto">
            <a:xfrm flipH="1">
              <a:off x="2883685" y="2257394"/>
              <a:ext cx="1494729" cy="81642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 name="Rectangle 10"/>
          <p:cNvSpPr/>
          <p:nvPr/>
        </p:nvSpPr>
        <p:spPr>
          <a:xfrm>
            <a:off x="4894975" y="3409949"/>
            <a:ext cx="3763510" cy="1200329"/>
          </a:xfrm>
          <a:prstGeom prst="rect">
            <a:avLst/>
          </a:prstGeom>
        </p:spPr>
        <p:txBody>
          <a:bodyPr wrap="square">
            <a:spAutoFit/>
          </a:bodyPr>
          <a:lstStyle/>
          <a:p>
            <a:pPr algn="ctr">
              <a:spcBef>
                <a:spcPct val="50000"/>
              </a:spcBef>
            </a:pPr>
            <a:r>
              <a:rPr lang="en-US" dirty="0" smtClean="0"/>
              <a:t>Giotto</a:t>
            </a:r>
          </a:p>
          <a:p>
            <a:pPr algn="ctr">
              <a:spcBef>
                <a:spcPct val="50000"/>
              </a:spcBef>
            </a:pPr>
            <a:r>
              <a:rPr lang="en-US" dirty="0" smtClean="0"/>
              <a:t> </a:t>
            </a:r>
            <a:r>
              <a:rPr lang="en-US" b="1" dirty="0" smtClean="0"/>
              <a:t>Franciscan Rule Approved</a:t>
            </a:r>
            <a:endParaRPr lang="en-US" dirty="0"/>
          </a:p>
          <a:p>
            <a:pPr algn="ctr">
              <a:spcBef>
                <a:spcPct val="50000"/>
              </a:spcBef>
            </a:pPr>
            <a:r>
              <a:rPr lang="en-US" dirty="0" smtClean="0"/>
              <a:t> Assisi, Upper Basilica, c.1295-1300</a:t>
            </a:r>
            <a:endParaRPr lang="en-US" dirty="0"/>
          </a:p>
        </p:txBody>
      </p:sp>
      <p:sp>
        <p:nvSpPr>
          <p:cNvPr id="15" name="Footer Placeholder 14"/>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425207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914400"/>
            <a:ext cx="3810000" cy="3886200"/>
          </a:xfrm>
        </p:spPr>
        <p:txBody>
          <a:bodyPr>
            <a:normAutofit fontScale="85000" lnSpcReduction="20000"/>
          </a:bodyPr>
          <a:lstStyle/>
          <a:p>
            <a:r>
              <a:rPr lang="en-US" sz="2000" dirty="0"/>
              <a:t>Brunelleschi invented systematic method of determining perspective projections (early 1400’s). He created demonstration panels with specific viewing constraints for complete accuracy of reproduction. </a:t>
            </a:r>
            <a:endParaRPr lang="en-US" dirty="0"/>
          </a:p>
          <a:p>
            <a:pPr lvl="1"/>
            <a:r>
              <a:rPr lang="en-US" dirty="0" smtClean="0"/>
              <a:t>T</a:t>
            </a:r>
            <a:r>
              <a:rPr lang="en-US" sz="1800" dirty="0" smtClean="0"/>
              <a:t>he </a:t>
            </a:r>
            <a:r>
              <a:rPr lang="en-US" sz="1800" dirty="0"/>
              <a:t>perspective is accurate only from one </a:t>
            </a:r>
            <a:r>
              <a:rPr lang="en-US" sz="1800" dirty="0" smtClean="0"/>
              <a:t>POV</a:t>
            </a:r>
            <a:endParaRPr lang="en-US" sz="1800" dirty="0"/>
          </a:p>
          <a:p>
            <a:r>
              <a:rPr lang="en-US" sz="2000" dirty="0"/>
              <a:t>Vermeer created </a:t>
            </a:r>
            <a:r>
              <a:rPr lang="en-US" sz="2000" i="1" dirty="0"/>
              <a:t>perspective boxes</a:t>
            </a:r>
            <a:r>
              <a:rPr lang="en-US" sz="2000" dirty="0"/>
              <a:t> where picture, when viewed through viewing hole, had correct </a:t>
            </a:r>
            <a:r>
              <a:rPr lang="en-US" sz="2000" dirty="0" smtClean="0"/>
              <a:t>perspective</a:t>
            </a:r>
            <a:endParaRPr lang="en-US" sz="2000" dirty="0"/>
          </a:p>
          <a:p>
            <a:r>
              <a:rPr lang="en-US" sz="2100" dirty="0"/>
              <a:t>Vermeer on the web:</a:t>
            </a:r>
          </a:p>
          <a:p>
            <a:pPr lvl="1"/>
            <a:r>
              <a:rPr lang="en-US" sz="1200" dirty="0"/>
              <a:t>http://www.grand-illusions.com/articles</a:t>
            </a:r>
            <a:r>
              <a:rPr lang="en-US" sz="1200" dirty="0" smtClean="0"/>
              <a:t>/</a:t>
            </a:r>
            <a:br>
              <a:rPr lang="en-US" sz="1200" dirty="0" smtClean="0"/>
            </a:br>
            <a:r>
              <a:rPr lang="en-US" sz="1200" dirty="0" err="1" smtClean="0"/>
              <a:t>mystery_in_the_mirror</a:t>
            </a:r>
            <a:r>
              <a:rPr lang="en-US" sz="1200" dirty="0"/>
              <a:t>/</a:t>
            </a:r>
          </a:p>
          <a:p>
            <a:pPr lvl="1"/>
            <a:r>
              <a:rPr lang="en-US" sz="1200" dirty="0"/>
              <a:t>http://essentialvermeer.20m.com/</a:t>
            </a:r>
          </a:p>
          <a:p>
            <a:pPr lvl="1"/>
            <a:r>
              <a:rPr lang="en-US" sz="1200" dirty="0"/>
              <a:t>http://brightbytes.com/cosite/what.html</a:t>
            </a:r>
          </a:p>
          <a:p>
            <a:endParaRPr lang="en-US" dirty="0"/>
          </a:p>
        </p:txBody>
      </p:sp>
      <p:sp>
        <p:nvSpPr>
          <p:cNvPr id="4" name="Slide Number Placeholder 3"/>
          <p:cNvSpPr>
            <a:spLocks noGrp="1"/>
          </p:cNvSpPr>
          <p:nvPr>
            <p:ph type="sldNum" sz="quarter" idx="4"/>
          </p:nvPr>
        </p:nvSpPr>
        <p:spPr/>
        <p:txBody>
          <a:bodyPr/>
          <a:lstStyle/>
          <a:p>
            <a:fld id="{5CF30DA4-14BE-4F54-B0A8-ED9171CFD0A8}" type="slidenum">
              <a:rPr lang="en-US" smtClean="0"/>
              <a:pPr/>
              <a:t>9</a:t>
            </a:fld>
            <a:endParaRPr lang="en-US"/>
          </a:p>
        </p:txBody>
      </p:sp>
      <p:sp>
        <p:nvSpPr>
          <p:cNvPr id="2" name="Title 1"/>
          <p:cNvSpPr>
            <a:spLocks noGrp="1"/>
          </p:cNvSpPr>
          <p:nvPr>
            <p:ph type="title"/>
          </p:nvPr>
        </p:nvSpPr>
        <p:spPr/>
        <p:txBody>
          <a:bodyPr>
            <a:normAutofit fontScale="90000"/>
          </a:bodyPr>
          <a:lstStyle/>
          <a:p>
            <a:r>
              <a:rPr lang="en-US" dirty="0"/>
              <a:t>Brunelleschi and Vermeer</a:t>
            </a:r>
          </a:p>
        </p:txBody>
      </p:sp>
      <p:pic>
        <p:nvPicPr>
          <p:cNvPr id="2051" name="Picture 3" descr="C:\Users\Roger\Desktop\pers_bo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3893" y="988411"/>
            <a:ext cx="1990707" cy="27658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Roger\Downloads\balance_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3700" y="985482"/>
            <a:ext cx="1905000" cy="26833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14846" y="3754219"/>
            <a:ext cx="1828800" cy="646331"/>
          </a:xfrm>
          <a:prstGeom prst="rect">
            <a:avLst/>
          </a:prstGeom>
        </p:spPr>
        <p:txBody>
          <a:bodyPr wrap="square">
            <a:spAutoFit/>
          </a:bodyPr>
          <a:lstStyle/>
          <a:p>
            <a:r>
              <a:rPr lang="en-US" sz="1200" b="1" i="1" dirty="0"/>
              <a:t>Perspective Box</a:t>
            </a:r>
            <a:r>
              <a:rPr lang="en-US" sz="1200" dirty="0"/>
              <a:t/>
            </a:r>
            <a:br>
              <a:rPr lang="en-US" sz="1200" dirty="0"/>
            </a:br>
            <a:r>
              <a:rPr lang="en-US" sz="1200" dirty="0"/>
              <a:t>Samuel van </a:t>
            </a:r>
            <a:r>
              <a:rPr lang="en-US" sz="1200" dirty="0" err="1"/>
              <a:t>Hoogstraten</a:t>
            </a:r>
            <a:r>
              <a:rPr lang="en-US" sz="1200" dirty="0"/>
              <a:t/>
            </a:r>
            <a:br>
              <a:rPr lang="en-US" sz="1200" dirty="0"/>
            </a:br>
            <a:r>
              <a:rPr lang="en-US" sz="1200" dirty="0"/>
              <a:t>National Gallery, London </a:t>
            </a:r>
          </a:p>
        </p:txBody>
      </p:sp>
      <p:sp>
        <p:nvSpPr>
          <p:cNvPr id="8" name="Rectangle 7"/>
          <p:cNvSpPr/>
          <p:nvPr/>
        </p:nvSpPr>
        <p:spPr>
          <a:xfrm>
            <a:off x="6400800" y="3754219"/>
            <a:ext cx="2590800" cy="646331"/>
          </a:xfrm>
          <a:prstGeom prst="rect">
            <a:avLst/>
          </a:prstGeom>
        </p:spPr>
        <p:txBody>
          <a:bodyPr wrap="square">
            <a:spAutoFit/>
          </a:bodyPr>
          <a:lstStyle/>
          <a:p>
            <a:r>
              <a:rPr lang="en-US" sz="1200" b="1" i="1" dirty="0"/>
              <a:t>Perspective Box of a Dutch Interior</a:t>
            </a:r>
            <a:r>
              <a:rPr lang="en-US" sz="1200" dirty="0"/>
              <a:t/>
            </a:r>
            <a:br>
              <a:rPr lang="en-US" sz="1200" dirty="0"/>
            </a:br>
            <a:r>
              <a:rPr lang="en-US" sz="1200" dirty="0"/>
              <a:t>Samuel van </a:t>
            </a:r>
            <a:r>
              <a:rPr lang="en-US" sz="1200" dirty="0" err="1"/>
              <a:t>Hoogstraten</a:t>
            </a:r>
            <a:r>
              <a:rPr lang="en-US" sz="1200" dirty="0"/>
              <a:t/>
            </a:r>
            <a:br>
              <a:rPr lang="en-US" sz="1200" dirty="0"/>
            </a:br>
            <a:r>
              <a:rPr lang="en-US" sz="1200" dirty="0"/>
              <a:t>National Gallery, London </a:t>
            </a:r>
          </a:p>
        </p:txBody>
      </p:sp>
      <p:sp>
        <p:nvSpPr>
          <p:cNvPr id="9" name="Footer Placeholder 8"/>
          <p:cNvSpPr>
            <a:spLocks noGrp="1"/>
          </p:cNvSpPr>
          <p:nvPr>
            <p:ph type="ftr" sz="quarter" idx="3"/>
          </p:nvPr>
        </p:nvSpPr>
        <p:spPr/>
        <p:txBody>
          <a:bodyPr/>
          <a:lstStyle/>
          <a:p>
            <a:r>
              <a:rPr lang="en-US" smtClean="0"/>
              <a:t>10 / 4 / 2012                                                                                                              / 46</a:t>
            </a:r>
            <a:endParaRPr lang="en-US"/>
          </a:p>
        </p:txBody>
      </p:sp>
    </p:spTree>
    <p:extLst>
      <p:ext uri="{BB962C8B-B14F-4D97-AF65-F5344CB8AC3E}">
        <p14:creationId xmlns:p14="http://schemas.microsoft.com/office/powerpoint/2010/main" val="159282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visible"/>
                                      </p:to>
                                    </p:set>
                                    <p:animEffect transition="in" filter="fade">
                                      <p:cBhvr>
                                        <p:cTn id="20" dur="500"/>
                                        <p:tgtEl>
                                          <p:spTgt spid="2051"/>
                                        </p:tgtEl>
                                      </p:cBhvr>
                                    </p:animEffect>
                                  </p:childTnLst>
                                </p:cTn>
                              </p:par>
                              <p:par>
                                <p:cTn id="21" presetID="10"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8vliKU3m3X5RRyAxxgLvCJ"/>
</p:tagLst>
</file>

<file path=ppt/tags/tag10.xml><?xml version="1.0" encoding="utf-8"?>
<p:tagLst xmlns:a="http://schemas.openxmlformats.org/drawingml/2006/main" xmlns:r="http://schemas.openxmlformats.org/officeDocument/2006/relationships" xmlns:p="http://schemas.openxmlformats.org/presentationml/2006/main">
  <p:tag name="DVSHAPEID" val="AOyblfqltkd8Zh3s1Rv5hG"/>
</p:tagLst>
</file>

<file path=ppt/tags/tag11.xml><?xml version="1.0" encoding="utf-8"?>
<p:tagLst xmlns:a="http://schemas.openxmlformats.org/drawingml/2006/main" xmlns:r="http://schemas.openxmlformats.org/officeDocument/2006/relationships" xmlns:p="http://schemas.openxmlformats.org/presentationml/2006/main">
  <p:tag name="DVSHAPEID" val="D4UMeDX8B1H5AFHSnaLo4W"/>
</p:tagLst>
</file>

<file path=ppt/tags/tag12.xml><?xml version="1.0" encoding="utf-8"?>
<p:tagLst xmlns:a="http://schemas.openxmlformats.org/drawingml/2006/main" xmlns:r="http://schemas.openxmlformats.org/officeDocument/2006/relationships" xmlns:p="http://schemas.openxmlformats.org/presentationml/2006/main">
  <p:tag name="DVSHAPEID" val="ekTWolHRvxGUatgy1MokIb"/>
</p:tagLst>
</file>

<file path=ppt/tags/tag13.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14.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15.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16.xml><?xml version="1.0" encoding="utf-8"?>
<p:tagLst xmlns:a="http://schemas.openxmlformats.org/drawingml/2006/main" xmlns:r="http://schemas.openxmlformats.org/officeDocument/2006/relationships" xmlns:p="http://schemas.openxmlformats.org/presentationml/2006/main">
  <p:tag name="DVSHAPEID" val="sMGU2e1SnlVAl2zUaqrePf"/>
</p:tagLst>
</file>

<file path=ppt/tags/tag17.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ags/tag18.xml><?xml version="1.0" encoding="utf-8"?>
<p:tagLst xmlns:a="http://schemas.openxmlformats.org/drawingml/2006/main" xmlns:r="http://schemas.openxmlformats.org/officeDocument/2006/relationships" xmlns:p="http://schemas.openxmlformats.org/presentationml/2006/main">
  <p:tag name="DVSHAPEID" val="lVGPYDuKTC1cn4sP5YSFl2"/>
</p:tagLst>
</file>

<file path=ppt/tags/tag19.xml><?xml version="1.0" encoding="utf-8"?>
<p:tagLst xmlns:a="http://schemas.openxmlformats.org/drawingml/2006/main" xmlns:r="http://schemas.openxmlformats.org/officeDocument/2006/relationships" xmlns:p="http://schemas.openxmlformats.org/presentationml/2006/main">
  <p:tag name="DVSHAPEID" val="DU1HUpI7uOE5hwvi4mdfZk"/>
</p:tagLst>
</file>

<file path=ppt/tags/tag2.xml><?xml version="1.0" encoding="utf-8"?>
<p:tagLst xmlns:a="http://schemas.openxmlformats.org/drawingml/2006/main" xmlns:r="http://schemas.openxmlformats.org/officeDocument/2006/relationships" xmlns:p="http://schemas.openxmlformats.org/presentationml/2006/main">
  <p:tag name="DVSHAPEID" val="QeFkNAHDC239JaItBhpktG"/>
</p:tagLst>
</file>

<file path=ppt/tags/tag20.xml><?xml version="1.0" encoding="utf-8"?>
<p:tagLst xmlns:a="http://schemas.openxmlformats.org/drawingml/2006/main" xmlns:r="http://schemas.openxmlformats.org/officeDocument/2006/relationships" xmlns:p="http://schemas.openxmlformats.org/presentationml/2006/main">
  <p:tag name="DVSHAPEID" val="qNuWhReL8VWiiMOhI41M7d"/>
</p:tagLst>
</file>

<file path=ppt/tags/tag21.xml><?xml version="1.0" encoding="utf-8"?>
<p:tagLst xmlns:a="http://schemas.openxmlformats.org/drawingml/2006/main" xmlns:r="http://schemas.openxmlformats.org/officeDocument/2006/relationships" xmlns:p="http://schemas.openxmlformats.org/presentationml/2006/main">
  <p:tag name="DVSHAPEID" val="xhNVjMTvs63juecY8QSJGJ"/>
</p:tagLst>
</file>

<file path=ppt/tags/tag22.xml><?xml version="1.0" encoding="utf-8"?>
<p:tagLst xmlns:a="http://schemas.openxmlformats.org/drawingml/2006/main" xmlns:r="http://schemas.openxmlformats.org/officeDocument/2006/relationships" xmlns:p="http://schemas.openxmlformats.org/presentationml/2006/main">
  <p:tag name="DVSHAPEID" val="8YeJuND8dcccfc8myrRCtQ"/>
</p:tagLst>
</file>

<file path=ppt/tags/tag23.xml><?xml version="1.0" encoding="utf-8"?>
<p:tagLst xmlns:a="http://schemas.openxmlformats.org/drawingml/2006/main" xmlns:r="http://schemas.openxmlformats.org/officeDocument/2006/relationships" xmlns:p="http://schemas.openxmlformats.org/presentationml/2006/main">
  <p:tag name="DVSHAPEID" val="fYiz4KWbToxO9OGAh5SjSQ"/>
</p:tagLst>
</file>

<file path=ppt/tags/tag24.xml><?xml version="1.0" encoding="utf-8"?>
<p:tagLst xmlns:a="http://schemas.openxmlformats.org/drawingml/2006/main" xmlns:r="http://schemas.openxmlformats.org/officeDocument/2006/relationships" xmlns:p="http://schemas.openxmlformats.org/presentationml/2006/main">
  <p:tag name="DVSHAPEID" val="7hYZPLiqR3fhJfqVJTb2jN"/>
</p:tagLst>
</file>

<file path=ppt/tags/tag25.xml><?xml version="1.0" encoding="utf-8"?>
<p:tagLst xmlns:a="http://schemas.openxmlformats.org/drawingml/2006/main" xmlns:r="http://schemas.openxmlformats.org/officeDocument/2006/relationships" xmlns:p="http://schemas.openxmlformats.org/presentationml/2006/main">
  <p:tag name="DVSHAPEID" val="Fr3kFXaLK9YpR1B5VbTsxt"/>
</p:tagLst>
</file>

<file path=ppt/tags/tag26.xml><?xml version="1.0" encoding="utf-8"?>
<p:tagLst xmlns:a="http://schemas.openxmlformats.org/drawingml/2006/main" xmlns:r="http://schemas.openxmlformats.org/officeDocument/2006/relationships" xmlns:p="http://schemas.openxmlformats.org/presentationml/2006/main">
  <p:tag name="DVSHAPEID" val="yR5q9mmY8QwjBxWv5kg6j6"/>
</p:tagLst>
</file>

<file path=ppt/tags/tag27.xml><?xml version="1.0" encoding="utf-8"?>
<p:tagLst xmlns:a="http://schemas.openxmlformats.org/drawingml/2006/main" xmlns:r="http://schemas.openxmlformats.org/officeDocument/2006/relationships" xmlns:p="http://schemas.openxmlformats.org/presentationml/2006/main">
  <p:tag name="DVSHAPEID" val="jjopjEXZ9QgcScefONpL08"/>
</p:tagLst>
</file>

<file path=ppt/tags/tag28.xml><?xml version="1.0" encoding="utf-8"?>
<p:tagLst xmlns:a="http://schemas.openxmlformats.org/drawingml/2006/main" xmlns:r="http://schemas.openxmlformats.org/officeDocument/2006/relationships" xmlns:p="http://schemas.openxmlformats.org/presentationml/2006/main">
  <p:tag name="DVSHAPEID" val="Syp38q5ybrasyL2J2I08GG"/>
</p:tagLst>
</file>

<file path=ppt/tags/tag29.xml><?xml version="1.0" encoding="utf-8"?>
<p:tagLst xmlns:a="http://schemas.openxmlformats.org/drawingml/2006/main" xmlns:r="http://schemas.openxmlformats.org/officeDocument/2006/relationships" xmlns:p="http://schemas.openxmlformats.org/presentationml/2006/main">
  <p:tag name="DVSHAPEID" val="2pFKgQwtHy5brP0gvxTAEP"/>
</p:tagLst>
</file>

<file path=ppt/tags/tag3.xml><?xml version="1.0" encoding="utf-8"?>
<p:tagLst xmlns:a="http://schemas.openxmlformats.org/drawingml/2006/main" xmlns:r="http://schemas.openxmlformats.org/officeDocument/2006/relationships" xmlns:p="http://schemas.openxmlformats.org/presentationml/2006/main">
  <p:tag name="DVSHAPEID" val="8yeXSpjt96aoF6Cq6tEpl2"/>
</p:tagLst>
</file>

<file path=ppt/tags/tag30.xml><?xml version="1.0" encoding="utf-8"?>
<p:tagLst xmlns:a="http://schemas.openxmlformats.org/drawingml/2006/main" xmlns:r="http://schemas.openxmlformats.org/officeDocument/2006/relationships" xmlns:p="http://schemas.openxmlformats.org/presentationml/2006/main">
  <p:tag name="DVSHAPEID" val="1pEtc4KGKSrcv0oo9f2IKC"/>
</p:tagLst>
</file>

<file path=ppt/tags/tag31.xml><?xml version="1.0" encoding="utf-8"?>
<p:tagLst xmlns:a="http://schemas.openxmlformats.org/drawingml/2006/main" xmlns:r="http://schemas.openxmlformats.org/officeDocument/2006/relationships" xmlns:p="http://schemas.openxmlformats.org/presentationml/2006/main">
  <p:tag name="DVSHAPEID" val="nmkcJMdte61dnf5MDrI0Nc"/>
</p:tagLst>
</file>

<file path=ppt/tags/tag32.xml><?xml version="1.0" encoding="utf-8"?>
<p:tagLst xmlns:a="http://schemas.openxmlformats.org/drawingml/2006/main" xmlns:r="http://schemas.openxmlformats.org/officeDocument/2006/relationships" xmlns:p="http://schemas.openxmlformats.org/presentationml/2006/main">
  <p:tag name="DVSHAPEID" val="JfkZS6nEyW5p2h90lYthDl"/>
</p:tagLst>
</file>

<file path=ppt/tags/tag33.xml><?xml version="1.0" encoding="utf-8"?>
<p:tagLst xmlns:a="http://schemas.openxmlformats.org/drawingml/2006/main" xmlns:r="http://schemas.openxmlformats.org/officeDocument/2006/relationships" xmlns:p="http://schemas.openxmlformats.org/presentationml/2006/main">
  <p:tag name="DVSHAPEID" val="bhC8imCA0JOaD4RJU65Ax5"/>
</p:tagLst>
</file>

<file path=ppt/tags/tag34.xml><?xml version="1.0" encoding="utf-8"?>
<p:tagLst xmlns:a="http://schemas.openxmlformats.org/drawingml/2006/main" xmlns:r="http://schemas.openxmlformats.org/officeDocument/2006/relationships" xmlns:p="http://schemas.openxmlformats.org/presentationml/2006/main">
  <p:tag name="DVSHAPEID" val="7XcODC6Kwwzo42mJN01XVl"/>
</p:tagLst>
</file>

<file path=ppt/tags/tag35.xml><?xml version="1.0" encoding="utf-8"?>
<p:tagLst xmlns:a="http://schemas.openxmlformats.org/drawingml/2006/main" xmlns:r="http://schemas.openxmlformats.org/officeDocument/2006/relationships" xmlns:p="http://schemas.openxmlformats.org/presentationml/2006/main">
  <p:tag name="DVSHAPEID" val="BSD48B3mb2N5aFVuJZugch"/>
</p:tagLst>
</file>

<file path=ppt/tags/tag36.xml><?xml version="1.0" encoding="utf-8"?>
<p:tagLst xmlns:a="http://schemas.openxmlformats.org/drawingml/2006/main" xmlns:r="http://schemas.openxmlformats.org/officeDocument/2006/relationships" xmlns:p="http://schemas.openxmlformats.org/presentationml/2006/main">
  <p:tag name="DVSHAPEID" val="Ae0Pnaj4zz9LmkazuvGakw"/>
</p:tagLst>
</file>

<file path=ppt/tags/tag37.xml><?xml version="1.0" encoding="utf-8"?>
<p:tagLst xmlns:a="http://schemas.openxmlformats.org/drawingml/2006/main" xmlns:r="http://schemas.openxmlformats.org/officeDocument/2006/relationships" xmlns:p="http://schemas.openxmlformats.org/presentationml/2006/main">
  <p:tag name="DVSHAPEID" val="AYSHNjh1tF9jhp3jeT37td"/>
</p:tagLst>
</file>

<file path=ppt/tags/tag38.xml><?xml version="1.0" encoding="utf-8"?>
<p:tagLst xmlns:a="http://schemas.openxmlformats.org/drawingml/2006/main" xmlns:r="http://schemas.openxmlformats.org/officeDocument/2006/relationships" xmlns:p="http://schemas.openxmlformats.org/presentationml/2006/main">
  <p:tag name="DVSHAPEID" val="WojBj9vZz2X4D2WFnZMx6t"/>
</p:tagLst>
</file>

<file path=ppt/tags/tag39.xml><?xml version="1.0" encoding="utf-8"?>
<p:tagLst xmlns:a="http://schemas.openxmlformats.org/drawingml/2006/main" xmlns:r="http://schemas.openxmlformats.org/officeDocument/2006/relationships" xmlns:p="http://schemas.openxmlformats.org/presentationml/2006/main">
  <p:tag name="DVSHAPEID" val="C23LwagN6c2n1uoc08vu66"/>
</p:tagLst>
</file>

<file path=ppt/tags/tag4.xml><?xml version="1.0" encoding="utf-8"?>
<p:tagLst xmlns:a="http://schemas.openxmlformats.org/drawingml/2006/main" xmlns:r="http://schemas.openxmlformats.org/officeDocument/2006/relationships" xmlns:p="http://schemas.openxmlformats.org/presentationml/2006/main">
  <p:tag name="DVSHAPEID" val="OHOpP4Eu5ifa665PHik8TX"/>
</p:tagLst>
</file>

<file path=ppt/tags/tag40.xml><?xml version="1.0" encoding="utf-8"?>
<p:tagLst xmlns:a="http://schemas.openxmlformats.org/drawingml/2006/main" xmlns:r="http://schemas.openxmlformats.org/officeDocument/2006/relationships" xmlns:p="http://schemas.openxmlformats.org/presentationml/2006/main">
  <p:tag name="DVSHAPEID" val="mdL0myv3lW7tLgxxCkIMVK"/>
</p:tagLst>
</file>

<file path=ppt/tags/tag41.xml><?xml version="1.0" encoding="utf-8"?>
<p:tagLst xmlns:a="http://schemas.openxmlformats.org/drawingml/2006/main" xmlns:r="http://schemas.openxmlformats.org/officeDocument/2006/relationships" xmlns:p="http://schemas.openxmlformats.org/presentationml/2006/main">
  <p:tag name="DVSHAPEID" val="1g1shaZD1CnvGP0wOIh3R6"/>
</p:tagLst>
</file>

<file path=ppt/tags/tag42.xml><?xml version="1.0" encoding="utf-8"?>
<p:tagLst xmlns:a="http://schemas.openxmlformats.org/drawingml/2006/main" xmlns:r="http://schemas.openxmlformats.org/officeDocument/2006/relationships" xmlns:p="http://schemas.openxmlformats.org/presentationml/2006/main">
  <p:tag name="DVSHAPEID" val="gyI7EsvbLjbBcvZThl3HVu"/>
</p:tagLst>
</file>

<file path=ppt/tags/tag43.xml><?xml version="1.0" encoding="utf-8"?>
<p:tagLst xmlns:a="http://schemas.openxmlformats.org/drawingml/2006/main" xmlns:r="http://schemas.openxmlformats.org/officeDocument/2006/relationships" xmlns:p="http://schemas.openxmlformats.org/presentationml/2006/main">
  <p:tag name="DVSHAPEID" val="5fzIx6wZvSSU0sJ9vx8QQ3"/>
</p:tagLst>
</file>

<file path=ppt/tags/tag44.xml><?xml version="1.0" encoding="utf-8"?>
<p:tagLst xmlns:a="http://schemas.openxmlformats.org/drawingml/2006/main" xmlns:r="http://schemas.openxmlformats.org/officeDocument/2006/relationships" xmlns:p="http://schemas.openxmlformats.org/presentationml/2006/main">
  <p:tag name="DVSHAPEID" val="k5DuwUrWZabLssyWUpEMOj"/>
</p:tagLst>
</file>

<file path=ppt/tags/tag45.xml><?xml version="1.0" encoding="utf-8"?>
<p:tagLst xmlns:a="http://schemas.openxmlformats.org/drawingml/2006/main" xmlns:r="http://schemas.openxmlformats.org/officeDocument/2006/relationships" xmlns:p="http://schemas.openxmlformats.org/presentationml/2006/main">
  <p:tag name="DVSHAPEID" val="Ihvwa7Pwz4E1Vu52zCyySI"/>
</p:tagLst>
</file>

<file path=ppt/tags/tag46.xml><?xml version="1.0" encoding="utf-8"?>
<p:tagLst xmlns:a="http://schemas.openxmlformats.org/drawingml/2006/main" xmlns:r="http://schemas.openxmlformats.org/officeDocument/2006/relationships" xmlns:p="http://schemas.openxmlformats.org/presentationml/2006/main">
  <p:tag name="DVSHAPEID" val="Je0gAzCIb4f0mlZ0Kj6tA6"/>
</p:tagLst>
</file>

<file path=ppt/tags/tag47.xml><?xml version="1.0" encoding="utf-8"?>
<p:tagLst xmlns:a="http://schemas.openxmlformats.org/drawingml/2006/main" xmlns:r="http://schemas.openxmlformats.org/officeDocument/2006/relationships" xmlns:p="http://schemas.openxmlformats.org/presentationml/2006/main">
  <p:tag name="DVSHAPEID" val="6qx4RSP2dfrZygwTwgTQTA"/>
</p:tagLst>
</file>

<file path=ppt/tags/tag48.xml><?xml version="1.0" encoding="utf-8"?>
<p:tagLst xmlns:a="http://schemas.openxmlformats.org/drawingml/2006/main" xmlns:r="http://schemas.openxmlformats.org/officeDocument/2006/relationships" xmlns:p="http://schemas.openxmlformats.org/presentationml/2006/main">
  <p:tag name="DVSHAPEID" val="MU7J3zReso8C7zJwHKT9QZ"/>
</p:tagLst>
</file>

<file path=ppt/tags/tag49.xml><?xml version="1.0" encoding="utf-8"?>
<p:tagLst xmlns:a="http://schemas.openxmlformats.org/drawingml/2006/main" xmlns:r="http://schemas.openxmlformats.org/officeDocument/2006/relationships" xmlns:p="http://schemas.openxmlformats.org/presentationml/2006/main">
  <p:tag name="DVSHAPEID" val="znMIuRNQzKdwDCX7PfaZN2"/>
</p:tagLst>
</file>

<file path=ppt/tags/tag5.xml><?xml version="1.0" encoding="utf-8"?>
<p:tagLst xmlns:a="http://schemas.openxmlformats.org/drawingml/2006/main" xmlns:r="http://schemas.openxmlformats.org/officeDocument/2006/relationships" xmlns:p="http://schemas.openxmlformats.org/presentationml/2006/main">
  <p:tag name="DVSHAPEID" val="ZkvBQbaWF3k5Kw8sAfOE0S"/>
</p:tagLst>
</file>

<file path=ppt/tags/tag50.xml><?xml version="1.0" encoding="utf-8"?>
<p:tagLst xmlns:a="http://schemas.openxmlformats.org/drawingml/2006/main" xmlns:r="http://schemas.openxmlformats.org/officeDocument/2006/relationships" xmlns:p="http://schemas.openxmlformats.org/presentationml/2006/main">
  <p:tag name="DVSHAPEID" val="RV8W90y9WJKMlJXk50rBOo"/>
</p:tagLst>
</file>

<file path=ppt/tags/tag51.xml><?xml version="1.0" encoding="utf-8"?>
<p:tagLst xmlns:a="http://schemas.openxmlformats.org/drawingml/2006/main" xmlns:r="http://schemas.openxmlformats.org/officeDocument/2006/relationships" xmlns:p="http://schemas.openxmlformats.org/presentationml/2006/main">
  <p:tag name="DVSHAPEID" val="pBV7zAVEYQbxwQAxHNhqNt"/>
</p:tagLst>
</file>

<file path=ppt/tags/tag52.xml><?xml version="1.0" encoding="utf-8"?>
<p:tagLst xmlns:a="http://schemas.openxmlformats.org/drawingml/2006/main" xmlns:r="http://schemas.openxmlformats.org/officeDocument/2006/relationships" xmlns:p="http://schemas.openxmlformats.org/presentationml/2006/main">
  <p:tag name="DVSHAPEID" val="MRgdaua9ycdswx01qYeiKT"/>
</p:tagLst>
</file>

<file path=ppt/tags/tag53.xml><?xml version="1.0" encoding="utf-8"?>
<p:tagLst xmlns:a="http://schemas.openxmlformats.org/drawingml/2006/main" xmlns:r="http://schemas.openxmlformats.org/officeDocument/2006/relationships" xmlns:p="http://schemas.openxmlformats.org/presentationml/2006/main">
  <p:tag name="DVSHAPEID" val="ANd6JxiEjoAVP4QlpquOiZ"/>
</p:tagLst>
</file>

<file path=ppt/tags/tag54.xml><?xml version="1.0" encoding="utf-8"?>
<p:tagLst xmlns:a="http://schemas.openxmlformats.org/drawingml/2006/main" xmlns:r="http://schemas.openxmlformats.org/officeDocument/2006/relationships" xmlns:p="http://schemas.openxmlformats.org/presentationml/2006/main">
  <p:tag name="DVSHAPEID" val="k3k2xGmjcuISgtZ4KCQUSO"/>
</p:tagLst>
</file>

<file path=ppt/tags/tag55.xml><?xml version="1.0" encoding="utf-8"?>
<p:tagLst xmlns:a="http://schemas.openxmlformats.org/drawingml/2006/main" xmlns:r="http://schemas.openxmlformats.org/officeDocument/2006/relationships" xmlns:p="http://schemas.openxmlformats.org/presentationml/2006/main">
  <p:tag name="DVSHAPEID" val="RBIVa4yNOVABtaMH0Ch0c6"/>
</p:tagLst>
</file>

<file path=ppt/tags/tag56.xml><?xml version="1.0" encoding="utf-8"?>
<p:tagLst xmlns:a="http://schemas.openxmlformats.org/drawingml/2006/main" xmlns:r="http://schemas.openxmlformats.org/officeDocument/2006/relationships" xmlns:p="http://schemas.openxmlformats.org/presentationml/2006/main">
  <p:tag name="DVSHAPEID" val="cWOnmlFRYo7vbIkBvhKoGN"/>
</p:tagLst>
</file>

<file path=ppt/tags/tag57.xml><?xml version="1.0" encoding="utf-8"?>
<p:tagLst xmlns:a="http://schemas.openxmlformats.org/drawingml/2006/main" xmlns:r="http://schemas.openxmlformats.org/officeDocument/2006/relationships" xmlns:p="http://schemas.openxmlformats.org/presentationml/2006/main">
  <p:tag name="DVSHAPEID" val="iEZPi3CeCSCLoM6MId8WXc"/>
</p:tagLst>
</file>

<file path=ppt/tags/tag58.xml><?xml version="1.0" encoding="utf-8"?>
<p:tagLst xmlns:a="http://schemas.openxmlformats.org/drawingml/2006/main" xmlns:r="http://schemas.openxmlformats.org/officeDocument/2006/relationships" xmlns:p="http://schemas.openxmlformats.org/presentationml/2006/main">
  <p:tag name="DVSHAPEID" val="tYZ3mo60fOppD9nx3BfJMf"/>
</p:tagLst>
</file>

<file path=ppt/tags/tag6.xml><?xml version="1.0" encoding="utf-8"?>
<p:tagLst xmlns:a="http://schemas.openxmlformats.org/drawingml/2006/main" xmlns:r="http://schemas.openxmlformats.org/officeDocument/2006/relationships" xmlns:p="http://schemas.openxmlformats.org/presentationml/2006/main">
  <p:tag name="DVSHAPEID" val="8u0vkhLm5d9QIuUddtk9Cc"/>
</p:tagLst>
</file>

<file path=ppt/tags/tag7.xml><?xml version="1.0" encoding="utf-8"?>
<p:tagLst xmlns:a="http://schemas.openxmlformats.org/drawingml/2006/main" xmlns:r="http://schemas.openxmlformats.org/officeDocument/2006/relationships" xmlns:p="http://schemas.openxmlformats.org/presentationml/2006/main">
  <p:tag name="DVSHAPEID" val="UAjUCTCrYjeI4sK3Il3ZU5"/>
</p:tagLst>
</file>

<file path=ppt/tags/tag8.xml><?xml version="1.0" encoding="utf-8"?>
<p:tagLst xmlns:a="http://schemas.openxmlformats.org/drawingml/2006/main" xmlns:r="http://schemas.openxmlformats.org/officeDocument/2006/relationships" xmlns:p="http://schemas.openxmlformats.org/presentationml/2006/main">
  <p:tag name="DVSHAPEID" val="RelBa6jEEYe2ZdkCK8ISRW"/>
</p:tagLst>
</file>

<file path=ppt/tags/tag9.xml><?xml version="1.0" encoding="utf-8"?>
<p:tagLst xmlns:a="http://schemas.openxmlformats.org/drawingml/2006/main" xmlns:r="http://schemas.openxmlformats.org/officeDocument/2006/relationships" xmlns:p="http://schemas.openxmlformats.org/presentationml/2006/main">
  <p:tag name="DVSHAPEID" val="2atf3JqbKxhstTesOII0CX"/>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123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roid Office">
      <a:majorFont>
        <a:latin typeface="Droid Sans"/>
        <a:ea typeface=""/>
        <a:cs typeface=""/>
      </a:majorFont>
      <a:minorFont>
        <a:latin typeface="Cambr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3051</TotalTime>
  <Words>3010</Words>
  <Application>Microsoft Office PowerPoint</Application>
  <PresentationFormat>On-screen Show (16:9)</PresentationFormat>
  <Paragraphs>400</Paragraphs>
  <Slides>46</Slides>
  <Notes>11</Notes>
  <HiddenSlides>1</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CS123 Theme</vt:lpstr>
      <vt:lpstr>Viewing</vt:lpstr>
      <vt:lpstr>Announcement</vt:lpstr>
      <vt:lpstr>Lecture Topics</vt:lpstr>
      <vt:lpstr>Drawing as Projection (Turning 3D to 2D)</vt:lpstr>
      <vt:lpstr>Early Forms of Projection (1/2)</vt:lpstr>
      <vt:lpstr>Early Forms of Projection (2/2)</vt:lpstr>
      <vt:lpstr>The Renaissance</vt:lpstr>
      <vt:lpstr>Early Attempts at Perspective</vt:lpstr>
      <vt:lpstr>Brunelleschi and Vermeer</vt:lpstr>
      <vt:lpstr>Brunelleschi’s Method </vt:lpstr>
      <vt:lpstr>James Burke: “Masters of Illusion”</vt:lpstr>
      <vt:lpstr>Forced Perspective Art</vt:lpstr>
      <vt:lpstr>Rules of Linear Perspective</vt:lpstr>
      <vt:lpstr>A Similar Idea: Camera Obscura</vt:lpstr>
      <vt:lpstr>Linear Perspective (Vanishing Points)</vt:lpstr>
      <vt:lpstr>Alberti on Linear Perspective (View Points)</vt:lpstr>
      <vt:lpstr>Triangles and Geometry (1/2)</vt:lpstr>
      <vt:lpstr>Triangles and Geometry (2/2)</vt:lpstr>
      <vt:lpstr>Dürer Woodcut</vt:lpstr>
      <vt:lpstr>Art of Perspective (1/5)</vt:lpstr>
      <vt:lpstr>Art of Perspective (2/5)</vt:lpstr>
      <vt:lpstr>Art of Perspective (3/5)</vt:lpstr>
      <vt:lpstr>Art of Perspective (4/5)</vt:lpstr>
      <vt:lpstr>Art of Perspective (5/5)</vt:lpstr>
      <vt:lpstr>Types of Projection</vt:lpstr>
      <vt:lpstr>Main Classes of Planar Geometrical Projections</vt:lpstr>
      <vt:lpstr>Logical Relationship Between Types of Projections </vt:lpstr>
      <vt:lpstr>Overview of Parallel Projections</vt:lpstr>
      <vt:lpstr>Multiview Orthographic (Parallel)</vt:lpstr>
      <vt:lpstr>Axonometric (Parallel)</vt:lpstr>
      <vt:lpstr>Isometric Projection</vt:lpstr>
      <vt:lpstr>Axonometric Projection in Games</vt:lpstr>
      <vt:lpstr>Oblique Projection (Parallel)</vt:lpstr>
      <vt:lpstr>Examples of Oblique Projections</vt:lpstr>
      <vt:lpstr>Rules for Constructing Oblique Views</vt:lpstr>
      <vt:lpstr>Main Types of Oblique Projections</vt:lpstr>
      <vt:lpstr>A Desk in Parallel</vt:lpstr>
      <vt:lpstr>Perspective Projections</vt:lpstr>
      <vt:lpstr>Vanishing Points (1/2)</vt:lpstr>
      <vt:lpstr>Vanishing Points (2/2)</vt:lpstr>
      <vt:lpstr>The Single Viewpoint</vt:lpstr>
      <vt:lpstr>Vanishing Points and the View Point (1/4)</vt:lpstr>
      <vt:lpstr>Vanishing Points and the View Point (2/4)</vt:lpstr>
      <vt:lpstr>Vanishing Points and the View Point (3/4)</vt:lpstr>
      <vt:lpstr>Vanishing Points and the View Point (4/4)</vt:lpstr>
      <vt:lpstr>Next Time: Projection in Computer Graphics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Viewing I</dc:title>
  <dc:creator>Roger;ben@herila.net</dc:creator>
  <cp:lastModifiedBy>Dave</cp:lastModifiedBy>
  <cp:revision>256</cp:revision>
  <dcterms:created xsi:type="dcterms:W3CDTF">2010-06-14T16:47:02Z</dcterms:created>
  <dcterms:modified xsi:type="dcterms:W3CDTF">2012-11-07T01:53:43Z</dcterms:modified>
</cp:coreProperties>
</file>